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256" r:id="rId2"/>
    <p:sldId id="257" r:id="rId3"/>
    <p:sldId id="258" r:id="rId4"/>
    <p:sldId id="312"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13" r:id="rId29"/>
    <p:sldId id="286" r:id="rId30"/>
    <p:sldId id="287" r:id="rId31"/>
    <p:sldId id="292" r:id="rId32"/>
    <p:sldId id="293" r:id="rId33"/>
    <p:sldId id="296" r:id="rId34"/>
    <p:sldId id="297" r:id="rId35"/>
    <p:sldId id="298" r:id="rId36"/>
    <p:sldId id="315" r:id="rId37"/>
    <p:sldId id="299" r:id="rId38"/>
    <p:sldId id="319" r:id="rId39"/>
    <p:sldId id="320" r:id="rId40"/>
    <p:sldId id="305" r:id="rId41"/>
    <p:sldId id="306" r:id="rId42"/>
    <p:sldId id="308" r:id="rId43"/>
    <p:sldId id="309" r:id="rId44"/>
    <p:sldId id="310" r:id="rId45"/>
    <p:sldId id="311" r:id="rId46"/>
    <p:sldId id="316" r:id="rId47"/>
    <p:sldId id="294" r:id="rId48"/>
    <p:sldId id="295" r:id="rId49"/>
    <p:sldId id="307" r:id="rId50"/>
    <p:sldId id="288" r:id="rId51"/>
    <p:sldId id="289" r:id="rId52"/>
    <p:sldId id="290" r:id="rId53"/>
    <p:sldId id="291" r:id="rId54"/>
    <p:sldId id="304" r:id="rId55"/>
    <p:sldId id="314" r:id="rId56"/>
    <p:sldId id="317" r:id="rId57"/>
    <p:sldId id="318"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78103" autoAdjust="0"/>
  </p:normalViewPr>
  <p:slideViewPr>
    <p:cSldViewPr snapToGrid="0" snapToObjects="1">
      <p:cViewPr>
        <p:scale>
          <a:sx n="75" d="100"/>
          <a:sy n="75" d="100"/>
        </p:scale>
        <p:origin x="-2016"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6DB15A-981A-DA4D-B3C8-D1381D03591C}" type="datetimeFigureOut">
              <a:rPr lang="en-US" smtClean="0"/>
              <a:t>12/2/14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326B6E-4B5E-2942-BDB0-DB0B62510EBA}" type="slidenum">
              <a:rPr lang="en-US" smtClean="0"/>
              <a:t>‹#›</a:t>
            </a:fld>
            <a:endParaRPr lang="en-US"/>
          </a:p>
        </p:txBody>
      </p:sp>
    </p:spTree>
    <p:extLst>
      <p:ext uri="{BB962C8B-B14F-4D97-AF65-F5344CB8AC3E}">
        <p14:creationId xmlns:p14="http://schemas.microsoft.com/office/powerpoint/2010/main" val="25499291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5BDF2D-CA1E-8B44-B12F-C344E4EC16B2}" type="datetimeFigureOut">
              <a:rPr lang="en-US" smtClean="0"/>
              <a:t>12/2/14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29E795-5A13-F84D-9BD3-0616D63B1DE2}" type="slidenum">
              <a:rPr lang="en-US" smtClean="0"/>
              <a:t>‹#›</a:t>
            </a:fld>
            <a:endParaRPr lang="en-US"/>
          </a:p>
        </p:txBody>
      </p:sp>
    </p:spTree>
    <p:extLst>
      <p:ext uri="{BB962C8B-B14F-4D97-AF65-F5344CB8AC3E}">
        <p14:creationId xmlns:p14="http://schemas.microsoft.com/office/powerpoint/2010/main" val="1083023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a:t>
            </a:r>
            <a:r>
              <a:rPr lang="en-US" baseline="0" dirty="0" smtClean="0"/>
              <a:t> am going to talk about how functional programming abstractions can simplify the task of constructing safe and scalable concurrent programs on weakly consistent systems.</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a:t>
            </a:fld>
            <a:endParaRPr lang="en-US"/>
          </a:p>
        </p:txBody>
      </p:sp>
    </p:spTree>
    <p:extLst>
      <p:ext uri="{BB962C8B-B14F-4D97-AF65-F5344CB8AC3E}">
        <p14:creationId xmlns:p14="http://schemas.microsoft.com/office/powerpoint/2010/main" val="327517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under eventual consistency is</a:t>
            </a:r>
            <a:r>
              <a:rPr lang="en-US" baseline="0" dirty="0" smtClean="0"/>
              <a:t> far more difficult than programming under strong consistency. In particular, under eventual consistency, there are two main concerns. First is consistency, which deals with when updates become visible to the user. </a:t>
            </a:r>
          </a:p>
          <a:p>
            <a:endParaRPr lang="en-US" baseline="0" dirty="0" smtClean="0"/>
          </a:p>
          <a:p>
            <a:r>
              <a:rPr lang="en-US" baseline="0" dirty="0" smtClean="0"/>
              <a:t>Suppose adds an element to a replicated set. The operation typically is applied to a subset of the replicas, and he gets a response. </a:t>
            </a:r>
          </a:p>
        </p:txBody>
      </p:sp>
      <p:sp>
        <p:nvSpPr>
          <p:cNvPr id="4" name="Slide Number Placeholder 3"/>
          <p:cNvSpPr>
            <a:spLocks noGrp="1"/>
          </p:cNvSpPr>
          <p:nvPr>
            <p:ph type="sldNum" sz="quarter" idx="10"/>
          </p:nvPr>
        </p:nvSpPr>
        <p:spPr/>
        <p:txBody>
          <a:bodyPr/>
          <a:lstStyle/>
          <a:p>
            <a:fld id="{9329E795-5A13-F84D-9BD3-0616D63B1DE2}" type="slidenum">
              <a:rPr lang="en-US" smtClean="0"/>
              <a:t>10</a:t>
            </a:fld>
            <a:endParaRPr lang="en-US"/>
          </a:p>
        </p:txBody>
      </p:sp>
    </p:spTree>
    <p:extLst>
      <p:ext uri="{BB962C8B-B14F-4D97-AF65-F5344CB8AC3E}">
        <p14:creationId xmlns:p14="http://schemas.microsoft.com/office/powerpoint/2010/main" val="308442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Later, if </a:t>
            </a:r>
            <a:r>
              <a:rPr lang="en-US" baseline="0" dirty="0" err="1" smtClean="0"/>
              <a:t>kyle</a:t>
            </a:r>
            <a:r>
              <a:rPr lang="en-US" baseline="0" dirty="0" smtClean="0"/>
              <a:t> requests to count the number of elements in the set, the request may be served by a different replica, the answer might be inconsistent with </a:t>
            </a:r>
            <a:r>
              <a:rPr lang="en-US" baseline="0" dirty="0" err="1" smtClean="0"/>
              <a:t>kyle’s</a:t>
            </a:r>
            <a:r>
              <a:rPr lang="en-US" baseline="0" dirty="0" smtClean="0"/>
              <a:t> assumptions about strong consistency.</a:t>
            </a:r>
          </a:p>
        </p:txBody>
      </p:sp>
      <p:sp>
        <p:nvSpPr>
          <p:cNvPr id="4" name="Slide Number Placeholder 3"/>
          <p:cNvSpPr>
            <a:spLocks noGrp="1"/>
          </p:cNvSpPr>
          <p:nvPr>
            <p:ph type="sldNum" sz="quarter" idx="10"/>
          </p:nvPr>
        </p:nvSpPr>
        <p:spPr/>
        <p:txBody>
          <a:bodyPr/>
          <a:lstStyle/>
          <a:p>
            <a:fld id="{9329E795-5A13-F84D-9BD3-0616D63B1DE2}" type="slidenum">
              <a:rPr lang="en-US" smtClean="0"/>
              <a:t>11</a:t>
            </a:fld>
            <a:endParaRPr lang="en-US"/>
          </a:p>
        </p:txBody>
      </p:sp>
    </p:spTree>
    <p:extLst>
      <p:ext uri="{BB962C8B-B14F-4D97-AF65-F5344CB8AC3E}">
        <p14:creationId xmlns:p14="http://schemas.microsoft.com/office/powerpoint/2010/main" val="334791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update from one replica is eventually merged with all other replicas.</a:t>
            </a:r>
            <a:endParaRPr lang="en-US" dirty="0" smtClean="0"/>
          </a:p>
          <a:p>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39029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concern</a:t>
            </a:r>
            <a:r>
              <a:rPr lang="en-US" baseline="0" dirty="0" smtClean="0"/>
              <a:t> is convergence, that is, how concurrent conflicting updates are resolved. Suppose </a:t>
            </a:r>
            <a:r>
              <a:rPr lang="en-US" baseline="0" dirty="0" err="1" smtClean="0"/>
              <a:t>kyle</a:t>
            </a:r>
            <a:r>
              <a:rPr lang="en-US" baseline="0" dirty="0" smtClean="0"/>
              <a:t> adds an element, and </a:t>
            </a:r>
            <a:r>
              <a:rPr lang="en-US" baseline="0" dirty="0" err="1" smtClean="0"/>
              <a:t>stan</a:t>
            </a:r>
            <a:r>
              <a:rPr lang="en-US" baseline="0" dirty="0" smtClean="0"/>
              <a:t> concurrently remove the same element. Their requests may be served by different replicas. Eventually, when the replicas converge, a choice has to be made about the semantics of the final result. Should the new element remain or not. We want to deterministically resolve the conflict on both ends in order to prevent replica divergence.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13</a:t>
            </a:fld>
            <a:endParaRPr lang="en-US"/>
          </a:p>
        </p:txBody>
      </p:sp>
    </p:spTree>
    <p:extLst>
      <p:ext uri="{BB962C8B-B14F-4D97-AF65-F5344CB8AC3E}">
        <p14:creationId xmlns:p14="http://schemas.microsoft.com/office/powerpoint/2010/main" val="3112059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Since this</a:t>
            </a:r>
            <a:r>
              <a:rPr lang="en-US" baseline="0" dirty="0" smtClean="0"/>
              <a:t> problem is dependent on the semantics of the data type, distributed stores typically provide a minimal set of data types with simple conflict resolution such as last writer wins. Such a model makes it onerous for the programmer to coerce the application semantics to the available data types. </a:t>
            </a:r>
          </a:p>
          <a:p>
            <a:pPr marL="0" indent="0">
              <a:buFontTx/>
              <a:buNone/>
            </a:pPr>
            <a:endParaRPr lang="en-US" baseline="0" dirty="0" smtClean="0"/>
          </a:p>
          <a:p>
            <a:pPr marL="0" indent="0">
              <a:buFontTx/>
              <a:buNone/>
            </a:pPr>
            <a:r>
              <a:rPr lang="en-US" baseline="0" dirty="0" smtClean="0"/>
              <a:t>Often, inconsistences leak to the user. For example, user may see deleted items in the shopping cart re appearing, and liking a post disappearing. </a:t>
            </a:r>
          </a:p>
          <a:p>
            <a:pPr marL="0" indent="0">
              <a:buFontTx/>
              <a:buNone/>
            </a:pPr>
            <a:endParaRPr lang="en-US" baseline="0" dirty="0" smtClean="0"/>
          </a:p>
          <a:p>
            <a:pPr marL="0" indent="0">
              <a:buFontTx/>
              <a:buNone/>
            </a:pPr>
            <a:r>
              <a:rPr lang="en-US" baseline="0" dirty="0" smtClean="0"/>
              <a:t>For this reason, correctness critical applications such as bank accounts are rarely implemented on top of distributed stores, or have external mechanisms to compensate for the consistency bugs.</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14</a:t>
            </a:fld>
            <a:endParaRPr lang="en-US"/>
          </a:p>
        </p:txBody>
      </p:sp>
    </p:spTree>
    <p:extLst>
      <p:ext uri="{BB962C8B-B14F-4D97-AF65-F5344CB8AC3E}">
        <p14:creationId xmlns:p14="http://schemas.microsoft.com/office/powerpoint/2010/main" val="238830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smtClean="0"/>
              <a:t>To summarize, while weak</a:t>
            </a:r>
            <a:r>
              <a:rPr lang="en-US" b="0" baseline="0" dirty="0" smtClean="0"/>
              <a:t> consistency semantics do allow the programmers to write scalable applications, it is often an error prone endeavor, resulting in unexpected consequences. </a:t>
            </a:r>
            <a:endParaRPr lang="en-US" b="0" dirty="0" smtClean="0"/>
          </a:p>
          <a:p>
            <a:pPr marL="0" indent="0">
              <a:buFontTx/>
              <a:buNone/>
            </a:pPr>
            <a:endParaRPr lang="en-US" b="0" dirty="0" smtClean="0"/>
          </a:p>
          <a:p>
            <a:pPr marL="0" indent="0">
              <a:buFontTx/>
              <a:buNone/>
            </a:pPr>
            <a:r>
              <a:rPr lang="en-US" b="0" dirty="0" smtClean="0"/>
              <a:t>As multicore and cloud compute platforms</a:t>
            </a:r>
            <a:r>
              <a:rPr lang="en-US" b="0" baseline="0" dirty="0" smtClean="0"/>
              <a:t> become more ubiquitous, there will be a growing proportion of developers who have to write concurrent programs under weak consistency. It is imperative that we equip the programmers to safely navigate this path. </a:t>
            </a:r>
            <a:endParaRPr lang="en-US" b="0" dirty="0"/>
          </a:p>
        </p:txBody>
      </p:sp>
      <p:sp>
        <p:nvSpPr>
          <p:cNvPr id="4" name="Slide Number Placeholder 3"/>
          <p:cNvSpPr>
            <a:spLocks noGrp="1"/>
          </p:cNvSpPr>
          <p:nvPr>
            <p:ph type="sldNum" sz="quarter" idx="10"/>
          </p:nvPr>
        </p:nvSpPr>
        <p:spPr/>
        <p:txBody>
          <a:bodyPr/>
          <a:lstStyle/>
          <a:p>
            <a:fld id="{07622865-1BCC-C946-8D52-4C4F69BA94C5}" type="slidenum">
              <a:rPr lang="en-US" smtClean="0"/>
              <a:t>15</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observation</a:t>
            </a:r>
            <a:r>
              <a:rPr lang="en-US" baseline="0" dirty="0" smtClean="0"/>
              <a:t> I make is that the source of consistency problems is the mutation of shared state. While mutation cannot be completely eliminated, by controlling and explicitly reasoning about mutations, we can mitigate the weak consistency issues. </a:t>
            </a:r>
          </a:p>
          <a:p>
            <a:endParaRPr lang="en-US" baseline="0" dirty="0" smtClean="0"/>
          </a:p>
          <a:p>
            <a:r>
              <a:rPr lang="en-US" baseline="0" dirty="0" smtClean="0"/>
              <a:t>Functional programming languages and abstractions fit this expectation nicely. Under functional programming languages, stress on mutation free programming. And rare mutations when present are explicitly typed.</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16</a:t>
            </a:fld>
            <a:endParaRPr lang="en-US"/>
          </a:p>
        </p:txBody>
      </p:sp>
    </p:spTree>
    <p:extLst>
      <p:ext uri="{BB962C8B-B14F-4D97-AF65-F5344CB8AC3E}">
        <p14:creationId xmlns:p14="http://schemas.microsoft.com/office/powerpoint/2010/main" val="386000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upon</a:t>
            </a:r>
            <a:r>
              <a:rPr lang="en-US" baseline="0" dirty="0" smtClean="0"/>
              <a:t> this observation, my thesis is that functional programming abstractions simplify scalable concurrent programming for weakly consistent systems. </a:t>
            </a:r>
          </a:p>
          <a:p>
            <a:endParaRPr lang="en-US" baseline="0" dirty="0" smtClean="0"/>
          </a:p>
          <a:p>
            <a:r>
              <a:rPr lang="en-US" baseline="0" dirty="0" smtClean="0"/>
              <a:t>I validate the thesis through three major contributions. First, for non-cache-coherent multicore architectures, I have built </a:t>
            </a:r>
            <a:r>
              <a:rPr lang="en-US" baseline="0" dirty="0" err="1" smtClean="0"/>
              <a:t>Aneris</a:t>
            </a:r>
            <a:r>
              <a:rPr lang="en-US" baseline="0" dirty="0" smtClean="0"/>
              <a:t>, a concurrent functional programming language and runtime that provides the programmer a cache coherent, sequentially consistent programming model.</a:t>
            </a:r>
          </a:p>
          <a:p>
            <a:endParaRPr lang="en-US" baseline="0" dirty="0" smtClean="0"/>
          </a:p>
          <a:p>
            <a:r>
              <a:rPr lang="en-US" baseline="0" dirty="0" smtClean="0"/>
              <a:t>Next, for asynchronous distributed system, I have build </a:t>
            </a:r>
            <a:r>
              <a:rPr lang="en-US" baseline="0" dirty="0" err="1" smtClean="0"/>
              <a:t>RxCML</a:t>
            </a:r>
            <a:r>
              <a:rPr lang="en-US" baseline="0" dirty="0" smtClean="0"/>
              <a:t>, an optimistic concurrency control mechanism for Concurrent ML, that profitably utilizes speculative execution to provide a synchronous first-class channel abstraction that preserves the strongly consistent CML memory model.</a:t>
            </a:r>
          </a:p>
          <a:p>
            <a:endParaRPr lang="en-US" baseline="0" dirty="0" smtClean="0"/>
          </a:p>
          <a:p>
            <a:r>
              <a:rPr lang="en-US" baseline="0" dirty="0" smtClean="0"/>
              <a:t>Finally, for programming eventually consistent geo-distributed stores, I have built </a:t>
            </a:r>
            <a:r>
              <a:rPr lang="en-US" baseline="0" dirty="0" err="1" smtClean="0"/>
              <a:t>Quelea</a:t>
            </a:r>
            <a:r>
              <a:rPr lang="en-US" baseline="0" dirty="0" smtClean="0"/>
              <a:t>, a shallow extension of Haskell that provides a declarative programming model for expressing replicated </a:t>
            </a:r>
            <a:r>
              <a:rPr lang="en-US" baseline="0" dirty="0" err="1" smtClean="0"/>
              <a:t>datatypes</a:t>
            </a:r>
            <a:r>
              <a:rPr lang="en-US" baseline="0" dirty="0" smtClean="0"/>
              <a:t>. </a:t>
            </a:r>
            <a:r>
              <a:rPr lang="en-US" baseline="0" dirty="0" err="1" smtClean="0"/>
              <a:t>Quelea</a:t>
            </a:r>
            <a:r>
              <a:rPr lang="en-US" baseline="0" dirty="0" smtClean="0"/>
              <a:t> has a novel contract language that can express ad enforce fine-grained application level </a:t>
            </a:r>
            <a:r>
              <a:rPr lang="en-US" baseline="0" dirty="0" err="1" smtClean="0"/>
              <a:t>consistenct</a:t>
            </a:r>
            <a:r>
              <a:rPr lang="en-US" baseline="0" dirty="0" smtClean="0"/>
              <a:t> properties on top of off-the-shelf distributed stores.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17</a:t>
            </a:fld>
            <a:endParaRPr lang="en-US"/>
          </a:p>
        </p:txBody>
      </p:sp>
    </p:spTree>
    <p:extLst>
      <p:ext uri="{BB962C8B-B14F-4D97-AF65-F5344CB8AC3E}">
        <p14:creationId xmlns:p14="http://schemas.microsoft.com/office/powerpoint/2010/main" val="807061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18</a:t>
            </a:fld>
            <a:endParaRPr lang="en-US"/>
          </a:p>
        </p:txBody>
      </p:sp>
    </p:spTree>
    <p:extLst>
      <p:ext uri="{BB962C8B-B14F-4D97-AF65-F5344CB8AC3E}">
        <p14:creationId xmlns:p14="http://schemas.microsoft.com/office/powerpoint/2010/main" val="706713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Our</a:t>
            </a:r>
            <a:r>
              <a:rPr lang="en-US" baseline="0" dirty="0" smtClean="0"/>
              <a:t> first collector LC utilizes thread-local heap design to circumvent the need for cache coherence. </a:t>
            </a:r>
          </a:p>
          <a:p>
            <a:pPr marL="0" indent="0">
              <a:buFontTx/>
              <a:buNone/>
            </a:pPr>
            <a:endParaRPr lang="en-US" baseline="0" dirty="0" smtClean="0"/>
          </a:p>
          <a:p>
            <a:pPr marL="0" indent="0">
              <a:buFontTx/>
              <a:buNone/>
            </a:pPr>
            <a:r>
              <a:rPr lang="en-US" baseline="0" dirty="0" smtClean="0"/>
              <a:t>The key intuition is that if a core cannot access another core’s private memory, which falls outside its coherence domain, then there is no need for cache coherence. </a:t>
            </a:r>
          </a:p>
          <a:p>
            <a:pPr marL="0" indent="0">
              <a:buFontTx/>
              <a:buNone/>
            </a:pPr>
            <a:endParaRPr lang="en-US" baseline="0" dirty="0" smtClean="0"/>
          </a:p>
          <a:p>
            <a:pPr marL="0" indent="0">
              <a:buFontTx/>
              <a:buNone/>
            </a:pPr>
            <a:r>
              <a:rPr lang="en-US" baseline="0" dirty="0" smtClean="0"/>
              <a:t>We instantiate local heaps in each of the private memories, and single shared heap in the shared memory. We disable caching in the shared heap since we do not have coherence. We have the invariant that there are no inter-local-heap pointers and no pointers from shared heap to the local heap. These invariants prevent a core from referring to data on a different core’s private memory, hence obviating the need for cache coherence.</a:t>
            </a:r>
          </a:p>
          <a:p>
            <a:pPr marL="0" indent="0">
              <a:buFontTx/>
              <a:buNone/>
            </a:pPr>
            <a:endParaRPr lang="en-US" baseline="0" dirty="0" smtClean="0"/>
          </a:p>
          <a:p>
            <a:pPr marL="0" indent="0">
              <a:buFontTx/>
              <a:buNone/>
            </a:pPr>
            <a:r>
              <a:rPr lang="en-US" baseline="0" dirty="0" smtClean="0"/>
              <a:t>However, in order to preserve the invariants we need both write and read barriers. Whenever a local heap object is assigned to a shared heap object, the write barrier globalizes the local heap object and performs the assignment. A read barrier is also required in order to interpret the forwarding pointers introduced due to globalization.</a:t>
            </a:r>
          </a:p>
          <a:p>
            <a:pPr marL="0" indent="0">
              <a:buFontTx/>
              <a:buNone/>
            </a:pPr>
            <a:endParaRPr lang="en-US" baseline="0" dirty="0" smtClean="0"/>
          </a:p>
          <a:p>
            <a:pPr marL="0" indent="0">
              <a:buFontTx/>
              <a:buNone/>
            </a:pPr>
            <a:r>
              <a:rPr lang="en-US" baseline="0" dirty="0" smtClean="0"/>
              <a:t>We implemented this design and measured the read barrier overheads. We saw that the read barriers overhead was 15% of the </a:t>
            </a:r>
            <a:r>
              <a:rPr lang="en-US" baseline="0" dirty="0" err="1" smtClean="0"/>
              <a:t>mutator</a:t>
            </a:r>
            <a:r>
              <a:rPr lang="en-US" baseline="0" dirty="0" smtClean="0"/>
              <a:t> time. A natural question is whether we can eliminate this overhead.</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21</a:t>
            </a:fld>
            <a:endParaRPr lang="en-US"/>
          </a:p>
        </p:txBody>
      </p:sp>
    </p:spTree>
    <p:extLst>
      <p:ext uri="{BB962C8B-B14F-4D97-AF65-F5344CB8AC3E}">
        <p14:creationId xmlns:p14="http://schemas.microsoft.com/office/powerpoint/2010/main" val="2060759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first</a:t>
            </a:r>
            <a:r>
              <a:rPr lang="en-US" baseline="0" dirty="0" smtClean="0"/>
              <a:t> introduce the problem and argue why this problem is relevant. Then, I will present my thesis, after which I will present in some detail the three contributions that validate this thesis. Finally, I’ll conclude with a discussion on interesting future work that arises out of the thesis.</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2</a:t>
            </a:fld>
            <a:endParaRPr lang="en-US"/>
          </a:p>
        </p:txBody>
      </p:sp>
    </p:spTree>
    <p:extLst>
      <p:ext uri="{BB962C8B-B14F-4D97-AF65-F5344CB8AC3E}">
        <p14:creationId xmlns:p14="http://schemas.microsoft.com/office/powerpoint/2010/main" val="366831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Combine the ability to discern</a:t>
            </a:r>
            <a:r>
              <a:rPr lang="en-US" baseline="0" dirty="0" smtClean="0"/>
              <a:t> mutability information of objects with software support for cache coherence.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23</a:t>
            </a:fld>
            <a:endParaRPr lang="en-US"/>
          </a:p>
        </p:txBody>
      </p:sp>
    </p:spTree>
    <p:extLst>
      <p:ext uri="{BB962C8B-B14F-4D97-AF65-F5344CB8AC3E}">
        <p14:creationId xmlns:p14="http://schemas.microsoft.com/office/powerpoint/2010/main" val="3038280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idea of the</a:t>
            </a:r>
            <a:r>
              <a:rPr lang="en-US" baseline="0" dirty="0" smtClean="0"/>
              <a:t> work is that </a:t>
            </a:r>
            <a:r>
              <a:rPr lang="en-US" dirty="0" smtClean="0"/>
              <a:t>we believe synchronous communication can be an abstraction for programming asynchronous distributed systems</a:t>
            </a:r>
            <a:r>
              <a:rPr lang="en-US" baseline="0" dirty="0" smtClean="0"/>
              <a:t> just a</a:t>
            </a:r>
            <a:r>
              <a:rPr lang="en-US" dirty="0" smtClean="0"/>
              <a:t>s transaction memory is to shared memory concurrency</a:t>
            </a:r>
            <a:r>
              <a:rPr lang="en-US" baseline="0" dirty="0" smtClean="0"/>
              <a:t> and</a:t>
            </a:r>
            <a:r>
              <a:rPr lang="en-US" dirty="0" smtClean="0"/>
              <a:t> garbage collection is to memory management.</a:t>
            </a:r>
          </a:p>
          <a:p>
            <a:endParaRPr lang="en-US" dirty="0" smtClean="0"/>
          </a:p>
          <a:p>
            <a:r>
              <a:rPr lang="en-US" dirty="0" smtClean="0"/>
              <a:t>A functional programming language combined with synchronous communication provides an attractive</a:t>
            </a:r>
            <a:r>
              <a:rPr lang="en-US" baseline="0" dirty="0" smtClean="0"/>
              <a:t> model for shared memory concurrency. </a:t>
            </a:r>
            <a:r>
              <a:rPr lang="en-US" dirty="0" smtClean="0"/>
              <a:t>The synchronous communication abstraction combines data transfer and synchronization into a single</a:t>
            </a:r>
            <a:r>
              <a:rPr lang="en-US" baseline="0" dirty="0" smtClean="0"/>
              <a:t> atomic unit. However, in a geo-distributed setting, the synchrony is at odds with high latency.</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26</a:t>
            </a:fld>
            <a:endParaRPr lang="en-US" dirty="0"/>
          </a:p>
        </p:txBody>
      </p:sp>
    </p:spTree>
    <p:extLst>
      <p:ext uri="{BB962C8B-B14F-4D97-AF65-F5344CB8AC3E}">
        <p14:creationId xmlns:p14="http://schemas.microsoft.com/office/powerpoint/2010/main" val="380846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distributed implementation</a:t>
            </a:r>
            <a:r>
              <a:rPr lang="en-US" baseline="0" dirty="0" smtClean="0"/>
              <a:t> of Concurrent ML with a speculative execution framework, that discharges synchronous sends asynchronously, detects when this equivalence fails, and repairs failed executions.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27</a:t>
            </a:fld>
            <a:endParaRPr lang="en-US" dirty="0"/>
          </a:p>
        </p:txBody>
      </p:sp>
    </p:spTree>
    <p:extLst>
      <p:ext uri="{BB962C8B-B14F-4D97-AF65-F5344CB8AC3E}">
        <p14:creationId xmlns:p14="http://schemas.microsoft.com/office/powerpoint/2010/main" val="1347648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reason about our executions,</a:t>
            </a:r>
            <a:r>
              <a:rPr lang="en-US" baseline="0" dirty="0" smtClean="0"/>
              <a:t> speculative or otherwise, using an axiomatic framework. The axiomatic formalization is similar to the ones used to describe the semantics of shared memory concurrent programs on modern multicore processors. Executions is composed of a set of actions or events that matter, and the relation between the events. A happens before relation, expressed as a transitive closure over the primitive relations, captures the visibility and ordering relation between the events</a:t>
            </a:r>
            <a:endParaRPr lang="en-US" dirty="0" smtClean="0"/>
          </a:p>
          <a:p>
            <a:endParaRPr lang="en-US" dirty="0" smtClean="0"/>
          </a:p>
          <a:p>
            <a:r>
              <a:rPr lang="en-US" dirty="0" smtClean="0"/>
              <a:t>Our formalization shows that for any execution that satisfies</a:t>
            </a:r>
            <a:r>
              <a:rPr lang="en-US" baseline="0" dirty="0" smtClean="0"/>
              <a:t> these these properties, there exists a equivalent CML execution. Interpret these properties as a recipe for implementation.</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31</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Preserve</a:t>
            </a:r>
            <a:r>
              <a:rPr lang="en-US" baseline="0" dirty="0" smtClean="0"/>
              <a:t> CML semantics – CML channels are multi-producer, multi-consumer channels. The source and destination of messages are not known a-priori</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32</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Conclude in this slide. The results demonstrate that Rx-CML can be an effective abstraction for</a:t>
            </a:r>
            <a:r>
              <a:rPr lang="en-US" b="1" baseline="0" dirty="0" smtClean="0"/>
              <a:t> programming high-latency distributed environments.</a:t>
            </a:r>
            <a:endParaRPr lang="en-US" b="1" dirty="0"/>
          </a:p>
        </p:txBody>
      </p:sp>
      <p:sp>
        <p:nvSpPr>
          <p:cNvPr id="4" name="Slide Number Placeholder 3"/>
          <p:cNvSpPr>
            <a:spLocks noGrp="1"/>
          </p:cNvSpPr>
          <p:nvPr>
            <p:ph type="sldNum" sz="quarter" idx="10"/>
          </p:nvPr>
        </p:nvSpPr>
        <p:spPr/>
        <p:txBody>
          <a:bodyPr/>
          <a:lstStyle/>
          <a:p>
            <a:fld id="{07622865-1BCC-C946-8D52-4C4F69BA94C5}" type="slidenum">
              <a:rPr lang="en-US" smtClean="0"/>
              <a:t>33</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Incorporates primitive relations that captures</a:t>
            </a:r>
            <a:r>
              <a:rPr lang="en-US" baseline="0" dirty="0" smtClean="0"/>
              <a:t> visibility, session order and </a:t>
            </a:r>
            <a:r>
              <a:rPr lang="en-US" baseline="0" dirty="0" err="1" smtClean="0"/>
              <a:t>sameobj</a:t>
            </a:r>
            <a:r>
              <a:rPr lang="en-US" baseline="0" dirty="0" smtClean="0"/>
              <a:t> relation between the operations.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37</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purely asynchronous point-to-point communication,</a:t>
            </a:r>
            <a:r>
              <a:rPr lang="en-US" baseline="0" dirty="0" smtClean="0"/>
              <a:t> one needs to maintain vector clocks and buffering on the receiver side to implement a causal broadcast primitive.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point-to-point synchronous messaging, causal broadcast primitive can be implemented in a straight-forward manner!</a:t>
            </a:r>
            <a:r>
              <a:rPr lang="en-US" sz="1200" dirty="0" smtClean="0">
                <a:latin typeface="Minion Pro"/>
                <a:cs typeface="Minion Pro"/>
              </a:rPr>
              <a:t> Cyclic dependence</a:t>
            </a:r>
            <a:r>
              <a:rPr lang="en-US" sz="1200" i="1" dirty="0" smtClean="0">
                <a:latin typeface="Minion Pro"/>
                <a:cs typeface="Minion Pro"/>
              </a:rPr>
              <a:t> </a:t>
            </a:r>
            <a:r>
              <a:rPr lang="en-US" sz="1200" dirty="0" smtClean="0">
                <a:latin typeface="Minion Pro"/>
                <a:cs typeface="Minion Pro"/>
              </a:rPr>
              <a:t>⇒ divergent behavior</a:t>
            </a:r>
            <a:endParaRPr lang="en-US" dirty="0" smtClean="0"/>
          </a:p>
          <a:p>
            <a:pPr marL="171450" indent="-171450">
              <a:buFont typeface="Arial"/>
              <a:buChar char="•"/>
            </a:pPr>
            <a:r>
              <a:rPr lang="en-US" dirty="0" smtClean="0"/>
              <a:t>It</a:t>
            </a:r>
            <a:r>
              <a:rPr lang="en-US" baseline="0" dirty="0" smtClean="0"/>
              <a:t> is easy to see that this implementation would not scale as phase 2 is a global barrier. </a:t>
            </a:r>
          </a:p>
          <a:p>
            <a:pPr marL="171450" indent="-171450">
              <a:buFont typeface="Arial"/>
              <a:buChar char="•"/>
            </a:pPr>
            <a:r>
              <a:rPr lang="en-US" baseline="0" dirty="0" smtClean="0"/>
              <a:t>Our idea, take the above synchronous program, discharge the sends asynchronously, detect and remediate causal dependences.</a:t>
            </a:r>
          </a:p>
        </p:txBody>
      </p:sp>
      <p:sp>
        <p:nvSpPr>
          <p:cNvPr id="4" name="Slide Number Placeholder 3"/>
          <p:cNvSpPr>
            <a:spLocks noGrp="1"/>
          </p:cNvSpPr>
          <p:nvPr>
            <p:ph type="sldNum" sz="quarter" idx="10"/>
          </p:nvPr>
        </p:nvSpPr>
        <p:spPr/>
        <p:txBody>
          <a:bodyPr/>
          <a:lstStyle/>
          <a:p>
            <a:fld id="{07622865-1BCC-C946-8D52-4C4F69BA94C5}" type="slidenum">
              <a:rPr lang="en-US" smtClean="0"/>
              <a:t>50</a:t>
            </a:fld>
            <a:endParaRPr lang="en-US" dirty="0"/>
          </a:p>
        </p:txBody>
      </p:sp>
    </p:spTree>
    <p:extLst>
      <p:ext uri="{BB962C8B-B14F-4D97-AF65-F5344CB8AC3E}">
        <p14:creationId xmlns:p14="http://schemas.microsoft.com/office/powerpoint/2010/main" val="130801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With purely asynchronous point-to-point communication,</a:t>
            </a:r>
            <a:r>
              <a:rPr lang="en-US" baseline="0" dirty="0" smtClean="0"/>
              <a:t> one needs to maintain vector clocks and buffering on the receiver side to implement a causal broadcast primitive.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With point-to-point synchronous messaging, causal broadcast primitive can be implemented in a straight-forward manner!</a:t>
            </a:r>
            <a:r>
              <a:rPr lang="en-US" sz="1200" dirty="0" smtClean="0">
                <a:latin typeface="Minion Pro"/>
                <a:cs typeface="Minion Pro"/>
              </a:rPr>
              <a:t> Cyclic dependence</a:t>
            </a:r>
            <a:r>
              <a:rPr lang="en-US" sz="1200" i="1" dirty="0" smtClean="0">
                <a:latin typeface="Minion Pro"/>
                <a:cs typeface="Minion Pro"/>
              </a:rPr>
              <a:t> </a:t>
            </a:r>
            <a:r>
              <a:rPr lang="en-US" sz="1200" dirty="0" smtClean="0">
                <a:latin typeface="Minion Pro"/>
                <a:cs typeface="Minion Pro"/>
              </a:rPr>
              <a:t>⇒ divergent behavior</a:t>
            </a:r>
            <a:endParaRPr lang="en-US" dirty="0" smtClean="0"/>
          </a:p>
          <a:p>
            <a:pPr marL="171450" indent="-171450">
              <a:buFont typeface="Arial"/>
              <a:buChar char="•"/>
            </a:pPr>
            <a:r>
              <a:rPr lang="en-US" dirty="0" smtClean="0"/>
              <a:t>It</a:t>
            </a:r>
            <a:r>
              <a:rPr lang="en-US" baseline="0" dirty="0" smtClean="0"/>
              <a:t> is easy to see that this implementation would not scale as phase 2 is a global barrier. </a:t>
            </a:r>
          </a:p>
          <a:p>
            <a:pPr marL="171450" indent="-171450">
              <a:buFont typeface="Arial"/>
              <a:buChar char="•"/>
            </a:pPr>
            <a:r>
              <a:rPr lang="en-US" baseline="0" dirty="0" smtClean="0"/>
              <a:t>Our idea, take the above synchronous program, discharge the sends asynchronously, detect and remediate causal dependences.</a:t>
            </a:r>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51</a:t>
            </a:fld>
            <a:endParaRPr lang="en-US" dirty="0"/>
          </a:p>
        </p:txBody>
      </p:sp>
    </p:spTree>
    <p:extLst>
      <p:ext uri="{BB962C8B-B14F-4D97-AF65-F5344CB8AC3E}">
        <p14:creationId xmlns:p14="http://schemas.microsoft.com/office/powerpoint/2010/main" val="1308018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52</a:t>
            </a:fld>
            <a:endParaRPr lang="en-US" dirty="0"/>
          </a:p>
        </p:txBody>
      </p:sp>
    </p:spTree>
    <p:extLst>
      <p:ext uri="{BB962C8B-B14F-4D97-AF65-F5344CB8AC3E}">
        <p14:creationId xmlns:p14="http://schemas.microsoft.com/office/powerpoint/2010/main" val="3575280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We are in an era of pervasive parallelism.</a:t>
            </a:r>
            <a:r>
              <a:rPr lang="en-US" baseline="0" dirty="0" smtClean="0"/>
              <a:t> Multicore processors have become the norm in mobile, desktop and enterprise computing. Cloud computing has paved way for the developers to rent farms of multicore processors, on a pay per use basis, with the ability to scale on demand.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3</a:t>
            </a:fld>
            <a:endParaRPr lang="en-US"/>
          </a:p>
        </p:txBody>
      </p:sp>
    </p:spTree>
    <p:extLst>
      <p:ext uri="{BB962C8B-B14F-4D97-AF65-F5344CB8AC3E}">
        <p14:creationId xmlns:p14="http://schemas.microsoft.com/office/powerpoint/2010/main" val="2277186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simulated the previous example on 3 geo-distributed Amazon EC2 nodes, and repeated the communication patter for 1000 iterations.</a:t>
            </a:r>
          </a:p>
          <a:p>
            <a:endParaRPr lang="en-US" dirty="0"/>
          </a:p>
        </p:txBody>
      </p:sp>
      <p:sp>
        <p:nvSpPr>
          <p:cNvPr id="4" name="Slide Number Placeholder 3"/>
          <p:cNvSpPr>
            <a:spLocks noGrp="1"/>
          </p:cNvSpPr>
          <p:nvPr>
            <p:ph type="sldNum" sz="quarter" idx="10"/>
          </p:nvPr>
        </p:nvSpPr>
        <p:spPr/>
        <p:txBody>
          <a:bodyPr/>
          <a:lstStyle/>
          <a:p>
            <a:fld id="{07622865-1BCC-C946-8D52-4C4F69BA94C5}" type="slidenum">
              <a:rPr lang="en-US" smtClean="0"/>
              <a:t>53</a:t>
            </a:fld>
            <a:endParaRPr lang="en-US" dirty="0"/>
          </a:p>
        </p:txBody>
      </p:sp>
    </p:spTree>
    <p:extLst>
      <p:ext uri="{BB962C8B-B14F-4D97-AF65-F5344CB8AC3E}">
        <p14:creationId xmlns:p14="http://schemas.microsoft.com/office/powerpoint/2010/main" val="3964674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these multicore and cloud compute platforms</a:t>
            </a:r>
            <a:r>
              <a:rPr lang="en-US" baseline="0" dirty="0" smtClean="0"/>
              <a:t> vary widely, the programmers have an abstract view of these platforms in terms of how the shared memory and computations interact. </a:t>
            </a:r>
          </a:p>
          <a:p>
            <a:endParaRPr lang="en-US" baseline="0" dirty="0" smtClean="0"/>
          </a:p>
          <a:p>
            <a:r>
              <a:rPr lang="en-US" baseline="0" dirty="0" smtClean="0"/>
              <a:t>In particular, the programmers assume that the concurrent tasks operate over a global shared memory, that is uniformly accessed by all of the cores, with operations from each core interleaved with operations from other cores. Without loss of generality, we assume that the concurrent tasks may interact over shared memory as well as by message passing.</a:t>
            </a:r>
          </a:p>
          <a:p>
            <a:endParaRPr lang="en-US" baseline="0" dirty="0" smtClean="0"/>
          </a:p>
          <a:p>
            <a:r>
              <a:rPr lang="en-US" baseline="0" dirty="0" smtClean="0"/>
              <a:t>However, the reality is that the shared memory is distributed among the cores, introducing issues such as replication, asynchrony and coherence. </a:t>
            </a:r>
          </a:p>
          <a:p>
            <a:endParaRPr lang="en-US" baseline="0" dirty="0" smtClean="0"/>
          </a:p>
          <a:p>
            <a:r>
              <a:rPr lang="en-US" baseline="0" dirty="0" smtClean="0"/>
              <a:t>It is the goal of the memory consistency model and associated implementation mechanisms to provide a semblance of programmer’s view of memory.</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4</a:t>
            </a:fld>
            <a:endParaRPr lang="en-US"/>
          </a:p>
        </p:txBody>
      </p:sp>
    </p:spTree>
    <p:extLst>
      <p:ext uri="{BB962C8B-B14F-4D97-AF65-F5344CB8AC3E}">
        <p14:creationId xmlns:p14="http://schemas.microsoft.com/office/powerpoint/2010/main" val="365910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baseline="0" dirty="0" smtClean="0"/>
              <a:t>Concurrent programming models traditionally provided strongly consistent memory, which serves as a bridge between the programmer and his goal to write safe and scalable programs, without falling prey to the typical pitfalls of concurrency such as data races, deadlocks and atomicity violations. </a:t>
            </a:r>
          </a:p>
          <a:p>
            <a:pPr marL="0" indent="0">
              <a:buFontTx/>
              <a:buNone/>
            </a:pPr>
            <a:endParaRPr lang="en-US" b="0" baseline="0" dirty="0" smtClean="0"/>
          </a:p>
          <a:p>
            <a:pPr marL="0" indent="0">
              <a:buFontTx/>
              <a:buNone/>
            </a:pPr>
            <a:r>
              <a:rPr lang="en-US" b="0" baseline="0" dirty="0" smtClean="0"/>
              <a:t>Popular strongly consistent models include sequential consistency, </a:t>
            </a:r>
            <a:r>
              <a:rPr lang="en-US" b="0" baseline="0" dirty="0" err="1" smtClean="0"/>
              <a:t>linearizability</a:t>
            </a:r>
            <a:r>
              <a:rPr lang="en-US" b="0" baseline="0" dirty="0" smtClean="0"/>
              <a:t> and </a:t>
            </a:r>
            <a:r>
              <a:rPr lang="en-US" b="0" baseline="0" dirty="0" err="1" smtClean="0"/>
              <a:t>serializability</a:t>
            </a:r>
            <a:r>
              <a:rPr lang="en-US" b="0" baseline="0" dirty="0" smtClean="0"/>
              <a:t>. </a:t>
            </a:r>
          </a:p>
          <a:p>
            <a:pPr marL="0" indent="0">
              <a:buFontTx/>
              <a:buNone/>
            </a:pPr>
            <a:endParaRPr lang="en-US" b="0" baseline="0" dirty="0" smtClean="0"/>
          </a:p>
          <a:p>
            <a:pPr marL="0" indent="0">
              <a:buFontTx/>
              <a:buNone/>
            </a:pPr>
            <a:r>
              <a:rPr lang="en-US" b="0" baseline="0" dirty="0" smtClean="0"/>
              <a:t>While the models provide a very high-level simple abstraction, the reality is that they are achieved through complex implementation mechanisms such as hardware cache coherence, consensus, atomic broadcast, etc. </a:t>
            </a:r>
            <a:endParaRPr lang="en-US" b="0" dirty="0"/>
          </a:p>
        </p:txBody>
      </p:sp>
      <p:sp>
        <p:nvSpPr>
          <p:cNvPr id="4" name="Slide Number Placeholder 3"/>
          <p:cNvSpPr>
            <a:spLocks noGrp="1"/>
          </p:cNvSpPr>
          <p:nvPr>
            <p:ph type="sldNum" sz="quarter" idx="10"/>
          </p:nvPr>
        </p:nvSpPr>
        <p:spPr/>
        <p:txBody>
          <a:bodyPr/>
          <a:lstStyle/>
          <a:p>
            <a:fld id="{07622865-1BCC-C946-8D52-4C4F69BA94C5}" type="slidenum">
              <a:rPr lang="en-US" smtClean="0"/>
              <a:t>5</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smtClean="0"/>
              <a:t>The problem is that with</a:t>
            </a:r>
            <a:r>
              <a:rPr lang="en-US" b="0" baseline="0" dirty="0" smtClean="0"/>
              <a:t> increasing scale, the implementation mechanisms become a bottleneck, and it becomes increasingly difficult to achieve good scalability with strong consistency. </a:t>
            </a:r>
            <a:endParaRPr lang="en-US" b="0" dirty="0"/>
          </a:p>
        </p:txBody>
      </p:sp>
      <p:sp>
        <p:nvSpPr>
          <p:cNvPr id="4" name="Slide Number Placeholder 3"/>
          <p:cNvSpPr>
            <a:spLocks noGrp="1"/>
          </p:cNvSpPr>
          <p:nvPr>
            <p:ph type="sldNum" sz="quarter" idx="10"/>
          </p:nvPr>
        </p:nvSpPr>
        <p:spPr/>
        <p:txBody>
          <a:bodyPr/>
          <a:lstStyle/>
          <a:p>
            <a:fld id="{07622865-1BCC-C946-8D52-4C4F69BA94C5}" type="slidenum">
              <a:rPr lang="en-US" smtClean="0"/>
              <a:t>6</a:t>
            </a:fld>
            <a:endParaRPr lang="en-US" dirty="0"/>
          </a:p>
        </p:txBody>
      </p:sp>
    </p:spTree>
    <p:extLst>
      <p:ext uri="{BB962C8B-B14F-4D97-AF65-F5344CB8AC3E}">
        <p14:creationId xmlns:p14="http://schemas.microsoft.com/office/powerpoint/2010/main" val="3371921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focus on</a:t>
            </a:r>
            <a:r>
              <a:rPr lang="en-US" baseline="0" dirty="0" smtClean="0"/>
              <a:t> multicore processors first. On modern multicore processors, caches are associated with each core or a group of cores in order to improve the memory access latency. Core operate on cached copies of the data in main memory. However, local caches conflict with multiprocessing; updates applied to a particular core’s cache has to be applied to other cached copies in order to preserve the semblance of strong consistency. </a:t>
            </a:r>
          </a:p>
          <a:p>
            <a:endParaRPr lang="en-US" baseline="0" dirty="0" smtClean="0"/>
          </a:p>
          <a:p>
            <a:r>
              <a:rPr lang="en-US" baseline="0" dirty="0" smtClean="0"/>
              <a:t>This is achieved by hardware cache coherence mechanism. On modern multicore processors typically ensure that DRF programs are sequentially consistent, and thus preserving the semblance of strong consistency.</a:t>
            </a:r>
          </a:p>
          <a:p>
            <a:endParaRPr lang="en-US" baseline="0" dirty="0" smtClean="0"/>
          </a:p>
          <a:p>
            <a:r>
              <a:rPr lang="en-US" baseline="0" dirty="0" smtClean="0"/>
              <a:t>However, with increasing scale, the H/W cache coherence mechanism becomes the bottleneck due to power requirements, complexity of implementing and verifying the coherence hardware, area occupied by the coherence hardware on the die, storage requirements of cache meta data, and increasing heterogeneity of modern multicore platforms.</a:t>
            </a:r>
          </a:p>
        </p:txBody>
      </p:sp>
      <p:sp>
        <p:nvSpPr>
          <p:cNvPr id="4" name="Slide Number Placeholder 3"/>
          <p:cNvSpPr>
            <a:spLocks noGrp="1"/>
          </p:cNvSpPr>
          <p:nvPr>
            <p:ph type="sldNum" sz="quarter" idx="10"/>
          </p:nvPr>
        </p:nvSpPr>
        <p:spPr/>
        <p:txBody>
          <a:bodyPr/>
          <a:lstStyle/>
          <a:p>
            <a:fld id="{9329E795-5A13-F84D-9BD3-0616D63B1DE2}" type="slidenum">
              <a:rPr lang="en-US" smtClean="0"/>
              <a:t>7</a:t>
            </a:fld>
            <a:endParaRPr lang="en-US"/>
          </a:p>
        </p:txBody>
      </p:sp>
    </p:spTree>
    <p:extLst>
      <p:ext uri="{BB962C8B-B14F-4D97-AF65-F5344CB8AC3E}">
        <p14:creationId xmlns:p14="http://schemas.microsoft.com/office/powerpoint/2010/main" val="554872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 given impetus to the rise of non-cache-coherent</a:t>
            </a:r>
            <a:r>
              <a:rPr lang="en-US" baseline="0" dirty="0" smtClean="0"/>
              <a:t> hardware such as Intel Single chip cloud computer, Xeon Phi Co processor, and </a:t>
            </a:r>
            <a:r>
              <a:rPr lang="en-US" baseline="0" dirty="0" err="1" smtClean="0"/>
              <a:t>runnymede</a:t>
            </a:r>
            <a:r>
              <a:rPr lang="en-US" baseline="0" dirty="0" smtClean="0"/>
              <a:t> architecture. On these architectures, cores either have no h/w coherence support or the cores are arranged such that there are islands of coherence between a group of cores and no coherence between the islands. There architectures expose low-level mechanisms such as instructions to control caches in software or dedicated high-bandwidth on-die message passing buffers for </a:t>
            </a:r>
            <a:r>
              <a:rPr lang="en-US" baseline="0" dirty="0" err="1" smtClean="0"/>
              <a:t>intercore</a:t>
            </a:r>
            <a:r>
              <a:rPr lang="en-US" baseline="0" dirty="0" smtClean="0"/>
              <a:t> communication. </a:t>
            </a:r>
          </a:p>
          <a:p>
            <a:endParaRPr lang="en-US" baseline="0" dirty="0" smtClean="0"/>
          </a:p>
          <a:p>
            <a:r>
              <a:rPr lang="en-US" baseline="0" dirty="0" smtClean="0"/>
              <a:t>The programmer no longer has strong consistency, and gets to sees that the memory is indeed distributed among the cores, with low-level mechanisms to for inter-core communication. Indeed, these architectures are programmed with low-level libraries such as MPI, TCP/IP or RDMA with release consistency. </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8</a:t>
            </a:fld>
            <a:endParaRPr lang="en-US"/>
          </a:p>
        </p:txBody>
      </p:sp>
    </p:spTree>
    <p:extLst>
      <p:ext uri="{BB962C8B-B14F-4D97-AF65-F5344CB8AC3E}">
        <p14:creationId xmlns:p14="http://schemas.microsoft.com/office/powerpoint/2010/main" val="210698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shared memory abstraction, analogous to non</a:t>
            </a:r>
            <a:r>
              <a:rPr lang="en-US" baseline="0" dirty="0" smtClean="0"/>
              <a:t> cache coherent hardware is the now ubiquitous geo-distributed stores. Several hosted and non-hosted distributed store are available, and most web-services today are deployed over such distributed stores. </a:t>
            </a:r>
          </a:p>
          <a:p>
            <a:endParaRPr lang="en-US" baseline="0" dirty="0" smtClean="0"/>
          </a:p>
          <a:p>
            <a:r>
              <a:rPr lang="en-US" baseline="0" dirty="0" smtClean="0"/>
              <a:t>Distributed stores replicate data across multiple sites in order to improve scalability, minimize user-perceived latency, and tolerate partial failures. </a:t>
            </a:r>
          </a:p>
          <a:p>
            <a:endParaRPr lang="en-US" baseline="0" dirty="0" smtClean="0"/>
          </a:p>
          <a:p>
            <a:r>
              <a:rPr lang="en-US" baseline="0" dirty="0" smtClean="0"/>
              <a:t>CAP theorem states that no distributed system that remains available to user requests and tolerates network partitions can provide strong consistency. Indeed, many web services embrace weaker eventual consistency guarantees so as to provide an always on experience to the user.</a:t>
            </a:r>
            <a:endParaRPr lang="en-US" dirty="0"/>
          </a:p>
        </p:txBody>
      </p:sp>
      <p:sp>
        <p:nvSpPr>
          <p:cNvPr id="4" name="Slide Number Placeholder 3"/>
          <p:cNvSpPr>
            <a:spLocks noGrp="1"/>
          </p:cNvSpPr>
          <p:nvPr>
            <p:ph type="sldNum" sz="quarter" idx="10"/>
          </p:nvPr>
        </p:nvSpPr>
        <p:spPr/>
        <p:txBody>
          <a:bodyPr/>
          <a:lstStyle/>
          <a:p>
            <a:fld id="{9329E795-5A13-F84D-9BD3-0616D63B1DE2}" type="slidenum">
              <a:rPr lang="en-US" smtClean="0"/>
              <a:t>9</a:t>
            </a:fld>
            <a:endParaRPr lang="en-US"/>
          </a:p>
        </p:txBody>
      </p:sp>
    </p:spTree>
    <p:extLst>
      <p:ext uri="{BB962C8B-B14F-4D97-AF65-F5344CB8AC3E}">
        <p14:creationId xmlns:p14="http://schemas.microsoft.com/office/powerpoint/2010/main" val="230395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A8A58C-0965-344F-A069-E6A112F426FB}" type="datetime1">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198165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72824B-6332-9A46-A0F4-D54E216924BB}" type="datetime1">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80841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FB2015-3CF9-664F-9C5D-AFD0DD7DFE6C}" type="datetime1">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411439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DD5198-5E1A-3142-974D-DBFF4BE958B3}" type="datetime1">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3105282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2187ED-A754-954B-AD6A-0DF9C2946E3E}" type="datetime1">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362779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49F309-028C-8847-867D-C3DA048CC886}" type="datetime1">
              <a:rPr lang="en-US" smtClean="0"/>
              <a:t>12/2/14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796049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4CAAD4-0284-F04C-A7CA-5405220D75A6}" type="datetime1">
              <a:rPr lang="en-US" smtClean="0"/>
              <a:t>12/2/14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401191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781C53-7826-2440-96EA-B488790B7E89}" type="datetime1">
              <a:rPr lang="en-US" smtClean="0"/>
              <a:t>12/2/14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2647780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CFC92-2583-5647-9163-5D730A2E9AB5}" type="datetime1">
              <a:rPr lang="en-US" smtClean="0"/>
              <a:t>12/2/14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141083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F06A62-250B-E341-9012-7B7A78333889}" type="datetime1">
              <a:rPr lang="en-US" smtClean="0"/>
              <a:t>12/2/14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176930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556B32-EF86-E643-BFFF-2EBEA62A10FD}" type="datetime1">
              <a:rPr lang="en-US" smtClean="0"/>
              <a:t>12/2/14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92EBC0-2756-0B49-BBEC-14BFE17E3BFD}" type="slidenum">
              <a:rPr lang="en-US" smtClean="0"/>
              <a:t>‹#›</a:t>
            </a:fld>
            <a:endParaRPr lang="en-US"/>
          </a:p>
        </p:txBody>
      </p:sp>
    </p:spTree>
    <p:extLst>
      <p:ext uri="{BB962C8B-B14F-4D97-AF65-F5344CB8AC3E}">
        <p14:creationId xmlns:p14="http://schemas.microsoft.com/office/powerpoint/2010/main" val="4503516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9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4754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CF58A-1EF0-9148-84E1-8EF7BAE20645}" type="datetime1">
              <a:rPr lang="en-US" smtClean="0"/>
              <a:t>12/2/14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92EBC0-2756-0B49-BBEC-14BFE17E3BFD}" type="slidenum">
              <a:rPr lang="en-US" smtClean="0"/>
              <a:t>‹#›</a:t>
            </a:fld>
            <a:endParaRPr lang="en-US"/>
          </a:p>
        </p:txBody>
      </p:sp>
    </p:spTree>
    <p:extLst>
      <p:ext uri="{BB962C8B-B14F-4D97-AF65-F5344CB8AC3E}">
        <p14:creationId xmlns:p14="http://schemas.microsoft.com/office/powerpoint/2010/main" val="36438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8.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8.png"/><Relationship Id="rId5" Type="http://schemas.openxmlformats.org/officeDocument/2006/relationships/image" Target="../media/image1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7.emf"/><Relationship Id="rId9" Type="http://schemas.openxmlformats.org/officeDocument/2006/relationships/image" Target="../media/image22.png"/><Relationship Id="rId10" Type="http://schemas.openxmlformats.org/officeDocument/2006/relationships/image" Target="../media/image18.png"/><Relationship Id="rId11" Type="http://schemas.openxmlformats.org/officeDocument/2006/relationships/image" Target="../media/image17.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3.emf"/><Relationship Id="rId5" Type="http://schemas.openxmlformats.org/officeDocument/2006/relationships/image" Target="../media/image18.png"/><Relationship Id="rId6" Type="http://schemas.openxmlformats.org/officeDocument/2006/relationships/image" Target="../media/image17.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1.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emf"/><Relationship Id="rId1" Type="http://schemas.openxmlformats.org/officeDocument/2006/relationships/tags" Target="../tags/tag18.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4.emf"/><Relationship Id="rId1" Type="http://schemas.openxmlformats.org/officeDocument/2006/relationships/tags" Target="../tags/tag19.x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7.xml"/><Relationship Id="rId3"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7.xml"/><Relationship Id="rId3"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36.png"/><Relationship Id="rId1" Type="http://schemas.openxmlformats.org/officeDocument/2006/relationships/tags" Target="../tags/tag22.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7.xml"/><Relationship Id="rId3"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7.emf"/><Relationship Id="rId1" Type="http://schemas.openxmlformats.org/officeDocument/2006/relationships/tags" Target="../tags/tag24.x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7.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2.emf"/><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em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emf"/><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 Id="rId3"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57.emf"/><Relationship Id="rId1" Type="http://schemas.openxmlformats.org/officeDocument/2006/relationships/tags" Target="../tags/tag26.x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tags" Target="../tags/tag27.x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0.png"/><Relationship Id="rId1" Type="http://schemas.openxmlformats.org/officeDocument/2006/relationships/tags" Target="../tags/tag28.x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60.png"/><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2.em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3.emf"/><Relationship Id="rId5" Type="http://schemas.openxmlformats.org/officeDocument/2006/relationships/image" Target="../media/image14.png"/><Relationship Id="rId6" Type="http://schemas.openxmlformats.org/officeDocument/2006/relationships/image" Target="../media/image15.jpe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6.em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emf"/><Relationship Id="rId1" Type="http://schemas.openxmlformats.org/officeDocument/2006/relationships/tags" Target="../tags/tag5.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729" y="2130425"/>
            <a:ext cx="8065443" cy="1470025"/>
          </a:xfrm>
        </p:spPr>
        <p:txBody>
          <a:bodyPr>
            <a:normAutofit fontScale="90000"/>
          </a:bodyPr>
          <a:lstStyle/>
          <a:p>
            <a:r>
              <a:rPr lang="en-US" dirty="0" smtClean="0">
                <a:latin typeface="Minion Pro"/>
                <a:cs typeface="Minion Pro"/>
              </a:rPr>
              <a:t>Functional Programming Abstractions for Weakly Consistent Systems</a:t>
            </a:r>
            <a:endParaRPr lang="en-US" dirty="0">
              <a:latin typeface="Minion Pro"/>
              <a:cs typeface="Minion Pro"/>
            </a:endParaRPr>
          </a:p>
        </p:txBody>
      </p:sp>
      <p:sp>
        <p:nvSpPr>
          <p:cNvPr id="3" name="Subtitle 2"/>
          <p:cNvSpPr>
            <a:spLocks noGrp="1"/>
          </p:cNvSpPr>
          <p:nvPr>
            <p:ph type="subTitle" idx="1"/>
          </p:nvPr>
        </p:nvSpPr>
        <p:spPr/>
        <p:txBody>
          <a:bodyPr/>
          <a:lstStyle/>
          <a:p>
            <a:r>
              <a:rPr lang="en-US" dirty="0" smtClean="0">
                <a:solidFill>
                  <a:schemeClr val="tx1"/>
                </a:solidFill>
                <a:latin typeface="Minion Pro"/>
                <a:cs typeface="Minion Pro"/>
              </a:rPr>
              <a:t>KC Sivaramakrishnan</a:t>
            </a:r>
            <a:endParaRPr lang="en-US" sz="2400" dirty="0" smtClean="0">
              <a:solidFill>
                <a:schemeClr val="tx1"/>
              </a:solidFill>
            </a:endParaRPr>
          </a:p>
          <a:p>
            <a:endParaRPr lang="en-US" sz="2400" dirty="0">
              <a:solidFill>
                <a:schemeClr val="tx1"/>
              </a:solidFill>
            </a:endParaRPr>
          </a:p>
          <a:p>
            <a:r>
              <a:rPr lang="en-US" sz="2400" i="1" dirty="0" smtClean="0">
                <a:solidFill>
                  <a:schemeClr val="tx1"/>
                </a:solidFill>
              </a:rPr>
              <a:t>Final Examination</a:t>
            </a:r>
            <a:endParaRPr lang="en-US" sz="2400" i="1" dirty="0">
              <a:solidFill>
                <a:schemeClr val="tx1"/>
              </a:solidFill>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1</a:t>
            </a:fld>
            <a:endParaRPr lang="en-US"/>
          </a:p>
        </p:txBody>
      </p:sp>
    </p:spTree>
    <p:extLst>
      <p:ext uri="{BB962C8B-B14F-4D97-AF65-F5344CB8AC3E}">
        <p14:creationId xmlns:p14="http://schemas.microsoft.com/office/powerpoint/2010/main" val="21006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371600"/>
            <a:ext cx="8229600" cy="1811421"/>
          </a:xfrm>
        </p:spPr>
        <p:txBody>
          <a:bodyPr>
            <a:normAutofit/>
          </a:bodyPr>
          <a:lstStyle/>
          <a:p>
            <a:r>
              <a:rPr lang="en-US" dirty="0" smtClean="0"/>
              <a:t>2 distinct concerns</a:t>
            </a:r>
          </a:p>
          <a:p>
            <a:pPr lvl="1"/>
            <a:r>
              <a:rPr lang="en-US" b="1" dirty="0"/>
              <a:t>Consistency</a:t>
            </a:r>
            <a:r>
              <a:rPr lang="en-US" dirty="0"/>
              <a:t>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endParaRPr lang="en-US"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10</a:t>
            </a:fld>
            <a:endParaRPr lang="en-US"/>
          </a:p>
        </p:txBody>
      </p:sp>
      <p:pic>
        <p:nvPicPr>
          <p:cNvPr id="7" name="Picture 6"/>
          <p:cNvPicPr>
            <a:picLocks noChangeAspect="1"/>
          </p:cNvPicPr>
          <p:nvPr/>
        </p:nvPicPr>
        <p:blipFill>
          <a:blip r:embed="rId4"/>
          <a:stretch>
            <a:fillRect/>
          </a:stretch>
        </p:blipFill>
        <p:spPr>
          <a:xfrm>
            <a:off x="4203700" y="492835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a:t>
            </a:r>
          </a:p>
        </p:txBody>
      </p:sp>
      <p:cxnSp>
        <p:nvCxnSpPr>
          <p:cNvPr id="11" name="Straight Arrow Connector 10"/>
          <p:cNvCxnSpPr/>
          <p:nvPr/>
        </p:nvCxnSpPr>
        <p:spPr>
          <a:xfrm flipH="1" flipV="1">
            <a:off x="2870200" y="3987800"/>
            <a:ext cx="115570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14600" y="4572750"/>
            <a:ext cx="1085879" cy="369332"/>
          </a:xfrm>
          <a:prstGeom prst="rect">
            <a:avLst/>
          </a:prstGeom>
          <a:noFill/>
        </p:spPr>
        <p:txBody>
          <a:bodyPr wrap="none" rtlCol="0">
            <a:spAutoFit/>
          </a:bodyPr>
          <a:lstStyle/>
          <a:p>
            <a:r>
              <a:rPr lang="en-US" dirty="0" smtClean="0">
                <a:latin typeface="Consolas"/>
                <a:cs typeface="Consolas"/>
              </a:rPr>
              <a:t>Add(42)</a:t>
            </a:r>
            <a:endParaRPr lang="en-US" dirty="0">
              <a:latin typeface="Consolas"/>
              <a:cs typeface="Consolas"/>
            </a:endParaRPr>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sp>
        <p:nvSpPr>
          <p:cNvPr id="5" name="TextBox 4"/>
          <p:cNvSpPr txBox="1"/>
          <p:nvPr/>
        </p:nvSpPr>
        <p:spPr>
          <a:xfrm>
            <a:off x="4274112" y="5798582"/>
            <a:ext cx="576901" cy="369332"/>
          </a:xfrm>
          <a:prstGeom prst="rect">
            <a:avLst/>
          </a:prstGeom>
          <a:noFill/>
        </p:spPr>
        <p:txBody>
          <a:bodyPr wrap="none" rtlCol="0">
            <a:spAutoFit/>
          </a:bodyPr>
          <a:lstStyle/>
          <a:p>
            <a:r>
              <a:rPr lang="en-US" dirty="0"/>
              <a:t>K</a:t>
            </a:r>
            <a:r>
              <a:rPr lang="en-US" dirty="0" smtClean="0"/>
              <a:t>yle</a:t>
            </a:r>
            <a:endParaRPr lang="en-US" dirty="0"/>
          </a:p>
        </p:txBody>
      </p:sp>
    </p:spTree>
    <p:custDataLst>
      <p:tags r:id="rId1"/>
    </p:custDataLst>
    <p:extLst>
      <p:ext uri="{BB962C8B-B14F-4D97-AF65-F5344CB8AC3E}">
        <p14:creationId xmlns:p14="http://schemas.microsoft.com/office/powerpoint/2010/main" val="4168679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p:bldP spid="1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371600"/>
            <a:ext cx="8229600" cy="1811421"/>
          </a:xfrm>
        </p:spPr>
        <p:txBody>
          <a:bodyPr>
            <a:normAutofit/>
          </a:bodyPr>
          <a:lstStyle/>
          <a:p>
            <a:r>
              <a:rPr lang="en-US" dirty="0" smtClean="0"/>
              <a:t>2 distinct concerns</a:t>
            </a:r>
          </a:p>
          <a:p>
            <a:pPr lvl="1"/>
            <a:r>
              <a:rPr lang="en-US" b="1" dirty="0"/>
              <a:t>Consistency</a:t>
            </a:r>
            <a:r>
              <a:rPr lang="en-US" dirty="0"/>
              <a:t>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endParaRPr lang="en-US"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11</a:t>
            </a:fld>
            <a:endParaRPr lang="en-US"/>
          </a:p>
        </p:txBody>
      </p:sp>
      <p:pic>
        <p:nvPicPr>
          <p:cNvPr id="7" name="Picture 6"/>
          <p:cNvPicPr>
            <a:picLocks noChangeAspect="1"/>
          </p:cNvPicPr>
          <p:nvPr/>
        </p:nvPicPr>
        <p:blipFill>
          <a:blip r:embed="rId4"/>
          <a:stretch>
            <a:fillRect/>
          </a:stretch>
        </p:blipFill>
        <p:spPr>
          <a:xfrm>
            <a:off x="4203700" y="492835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{42}</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cxnSp>
        <p:nvCxnSpPr>
          <p:cNvPr id="11" name="Straight Arrow Connector 10"/>
          <p:cNvCxnSpPr/>
          <p:nvPr/>
        </p:nvCxnSpPr>
        <p:spPr>
          <a:xfrm flipH="1" flipV="1">
            <a:off x="2870200" y="3987800"/>
            <a:ext cx="115570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14601" y="4572750"/>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15" name="Straight Arrow Connector 14"/>
          <p:cNvCxnSpPr/>
          <p:nvPr/>
        </p:nvCxnSpPr>
        <p:spPr>
          <a:xfrm flipV="1">
            <a:off x="5041900" y="3987800"/>
            <a:ext cx="93345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74520" y="4388084"/>
            <a:ext cx="962680" cy="369332"/>
          </a:xfrm>
          <a:prstGeom prst="rect">
            <a:avLst/>
          </a:prstGeom>
          <a:noFill/>
        </p:spPr>
        <p:txBody>
          <a:bodyPr wrap="square" rtlCol="0">
            <a:spAutoFit/>
          </a:bodyPr>
          <a:lstStyle/>
          <a:p>
            <a:r>
              <a:rPr lang="en-US" dirty="0" smtClean="0">
                <a:latin typeface="Consolas"/>
                <a:cs typeface="Consolas"/>
              </a:rPr>
              <a:t>Size()</a:t>
            </a:r>
            <a:endParaRPr lang="en-US" dirty="0">
              <a:latin typeface="Consolas"/>
              <a:cs typeface="Consolas"/>
            </a:endParaRPr>
          </a:p>
        </p:txBody>
      </p:sp>
      <p:cxnSp>
        <p:nvCxnSpPr>
          <p:cNvPr id="17" name="Straight Arrow Connector 16"/>
          <p:cNvCxnSpPr/>
          <p:nvPr/>
        </p:nvCxnSpPr>
        <p:spPr>
          <a:xfrm flipH="1">
            <a:off x="5355967" y="3987800"/>
            <a:ext cx="998522" cy="14128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75350" y="4388084"/>
            <a:ext cx="301883" cy="369332"/>
          </a:xfrm>
          <a:prstGeom prst="rect">
            <a:avLst/>
          </a:prstGeom>
          <a:noFill/>
        </p:spPr>
        <p:txBody>
          <a:bodyPr wrap="square" rtlCol="0">
            <a:spAutoFit/>
          </a:bodyPr>
          <a:lstStyle/>
          <a:p>
            <a:r>
              <a:rPr lang="en-US" dirty="0" smtClean="0">
                <a:solidFill>
                  <a:srgbClr val="FF0000"/>
                </a:solidFill>
                <a:latin typeface="Consolas"/>
                <a:cs typeface="Consolas"/>
              </a:rPr>
              <a:t>0</a:t>
            </a:r>
            <a:endParaRPr lang="en-US" dirty="0">
              <a:solidFill>
                <a:srgbClr val="FF0000"/>
              </a:solidFill>
              <a:latin typeface="Minion Pro"/>
              <a:cs typeface="Minion Pro"/>
            </a:endParaRPr>
          </a:p>
        </p:txBody>
      </p:sp>
      <p:cxnSp>
        <p:nvCxnSpPr>
          <p:cNvPr id="35" name="Straight Arrow Connector 34"/>
          <p:cNvCxnSpPr/>
          <p:nvPr/>
        </p:nvCxnSpPr>
        <p:spPr>
          <a:xfrm>
            <a:off x="3365500" y="3987800"/>
            <a:ext cx="838200" cy="9405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749685" y="4203418"/>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sp>
        <p:nvSpPr>
          <p:cNvPr id="20" name="TextBox 19"/>
          <p:cNvSpPr txBox="1"/>
          <p:nvPr/>
        </p:nvSpPr>
        <p:spPr>
          <a:xfrm>
            <a:off x="4274112" y="5798582"/>
            <a:ext cx="576901" cy="369332"/>
          </a:xfrm>
          <a:prstGeom prst="rect">
            <a:avLst/>
          </a:prstGeom>
          <a:noFill/>
        </p:spPr>
        <p:txBody>
          <a:bodyPr wrap="none" rtlCol="0">
            <a:spAutoFit/>
          </a:bodyPr>
          <a:lstStyle/>
          <a:p>
            <a:r>
              <a:rPr lang="en-US" dirty="0"/>
              <a:t>K</a:t>
            </a:r>
            <a:r>
              <a:rPr lang="en-US" dirty="0" smtClean="0"/>
              <a:t>yle</a:t>
            </a:r>
            <a:endParaRPr lang="en-US" dirty="0"/>
          </a:p>
        </p:txBody>
      </p:sp>
    </p:spTree>
    <p:custDataLst>
      <p:tags r:id="rId1"/>
    </p:custDataLst>
    <p:extLst>
      <p:ext uri="{BB962C8B-B14F-4D97-AF65-F5344CB8AC3E}">
        <p14:creationId xmlns:p14="http://schemas.microsoft.com/office/powerpoint/2010/main" val="1916905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371600"/>
            <a:ext cx="8229600" cy="1811421"/>
          </a:xfrm>
        </p:spPr>
        <p:txBody>
          <a:bodyPr>
            <a:normAutofit/>
          </a:bodyPr>
          <a:lstStyle/>
          <a:p>
            <a:r>
              <a:rPr lang="en-US" dirty="0" smtClean="0"/>
              <a:t>2 distinct concerns</a:t>
            </a:r>
          </a:p>
          <a:p>
            <a:pPr lvl="1"/>
            <a:r>
              <a:rPr lang="en-US" b="1" dirty="0"/>
              <a:t>Consistency</a:t>
            </a:r>
            <a:r>
              <a:rPr lang="en-US" dirty="0"/>
              <a:t>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endParaRPr lang="en-US"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7" name="Picture 6"/>
          <p:cNvPicPr>
            <a:picLocks noChangeAspect="1"/>
          </p:cNvPicPr>
          <p:nvPr/>
        </p:nvPicPr>
        <p:blipFill>
          <a:blip r:embed="rId3"/>
          <a:stretch>
            <a:fillRect/>
          </a:stretch>
        </p:blipFill>
        <p:spPr>
          <a:xfrm>
            <a:off x="4203700" y="492835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{42}</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{42}</a:t>
            </a:r>
            <a:endParaRPr lang="en-US" dirty="0"/>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30" name="Curved Connector 29"/>
          <p:cNvCxnSpPr>
            <a:stCxn id="27" idx="0"/>
            <a:endCxn id="28" idx="0"/>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034770" y="2690336"/>
            <a:ext cx="107950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0" name="Straight Arrow Connector 19"/>
          <p:cNvCxnSpPr/>
          <p:nvPr/>
        </p:nvCxnSpPr>
        <p:spPr>
          <a:xfrm flipH="1" flipV="1">
            <a:off x="2870200" y="3987800"/>
            <a:ext cx="115570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514601" y="4572750"/>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2" name="Straight Arrow Connector 21"/>
          <p:cNvCxnSpPr/>
          <p:nvPr/>
        </p:nvCxnSpPr>
        <p:spPr>
          <a:xfrm flipV="1">
            <a:off x="5041900" y="3987800"/>
            <a:ext cx="933450" cy="132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74520" y="4388084"/>
            <a:ext cx="962680" cy="369332"/>
          </a:xfrm>
          <a:prstGeom prst="rect">
            <a:avLst/>
          </a:prstGeom>
          <a:noFill/>
        </p:spPr>
        <p:txBody>
          <a:bodyPr wrap="square" rtlCol="0">
            <a:spAutoFit/>
          </a:bodyPr>
          <a:lstStyle/>
          <a:p>
            <a:r>
              <a:rPr lang="en-US" dirty="0" smtClean="0">
                <a:latin typeface="Consolas"/>
                <a:cs typeface="Consolas"/>
              </a:rPr>
              <a:t>Size()</a:t>
            </a:r>
            <a:endParaRPr lang="en-US" dirty="0">
              <a:latin typeface="Consolas"/>
              <a:cs typeface="Consolas"/>
            </a:endParaRPr>
          </a:p>
        </p:txBody>
      </p:sp>
      <p:cxnSp>
        <p:nvCxnSpPr>
          <p:cNvPr id="24" name="Straight Arrow Connector 23"/>
          <p:cNvCxnSpPr/>
          <p:nvPr/>
        </p:nvCxnSpPr>
        <p:spPr>
          <a:xfrm flipH="1">
            <a:off x="5355967" y="3987800"/>
            <a:ext cx="998522" cy="14128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75350" y="4388084"/>
            <a:ext cx="301883" cy="369332"/>
          </a:xfrm>
          <a:prstGeom prst="rect">
            <a:avLst/>
          </a:prstGeom>
          <a:noFill/>
        </p:spPr>
        <p:txBody>
          <a:bodyPr wrap="square" rtlCol="0">
            <a:spAutoFit/>
          </a:bodyPr>
          <a:lstStyle/>
          <a:p>
            <a:r>
              <a:rPr lang="en-US" dirty="0" smtClean="0">
                <a:solidFill>
                  <a:srgbClr val="FF0000"/>
                </a:solidFill>
                <a:latin typeface="Consolas"/>
                <a:cs typeface="Consolas"/>
              </a:rPr>
              <a:t>0</a:t>
            </a:r>
            <a:endParaRPr lang="en-US" dirty="0">
              <a:solidFill>
                <a:srgbClr val="FF0000"/>
              </a:solidFill>
              <a:latin typeface="Consolas"/>
              <a:cs typeface="Consolas"/>
            </a:endParaRPr>
          </a:p>
        </p:txBody>
      </p:sp>
      <p:cxnSp>
        <p:nvCxnSpPr>
          <p:cNvPr id="26" name="Straight Arrow Connector 25"/>
          <p:cNvCxnSpPr/>
          <p:nvPr/>
        </p:nvCxnSpPr>
        <p:spPr>
          <a:xfrm>
            <a:off x="3365500" y="3987800"/>
            <a:ext cx="838200" cy="9405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749685" y="4203418"/>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sp>
        <p:nvSpPr>
          <p:cNvPr id="31" name="TextBox 30"/>
          <p:cNvSpPr txBox="1"/>
          <p:nvPr/>
        </p:nvSpPr>
        <p:spPr>
          <a:xfrm>
            <a:off x="4274112" y="5798582"/>
            <a:ext cx="576901" cy="369332"/>
          </a:xfrm>
          <a:prstGeom prst="rect">
            <a:avLst/>
          </a:prstGeom>
          <a:noFill/>
        </p:spPr>
        <p:txBody>
          <a:bodyPr wrap="none" rtlCol="0">
            <a:spAutoFit/>
          </a:bodyPr>
          <a:lstStyle/>
          <a:p>
            <a:r>
              <a:rPr lang="en-US" dirty="0"/>
              <a:t>K</a:t>
            </a:r>
            <a:r>
              <a:rPr lang="en-US" dirty="0" smtClean="0"/>
              <a:t>yle</a:t>
            </a:r>
            <a:endParaRPr lang="en-US" dirty="0"/>
          </a:p>
        </p:txBody>
      </p:sp>
    </p:spTree>
    <p:extLst>
      <p:ext uri="{BB962C8B-B14F-4D97-AF65-F5344CB8AC3E}">
        <p14:creationId xmlns:p14="http://schemas.microsoft.com/office/powerpoint/2010/main" val="2528307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3" name="Content Placeholder 2"/>
          <p:cNvSpPr>
            <a:spLocks noGrp="1"/>
          </p:cNvSpPr>
          <p:nvPr>
            <p:ph idx="1"/>
          </p:nvPr>
        </p:nvSpPr>
        <p:spPr>
          <a:xfrm>
            <a:off x="457200" y="1117600"/>
            <a:ext cx="8229600" cy="1811421"/>
          </a:xfrm>
        </p:spPr>
        <p:txBody>
          <a:bodyPr>
            <a:normAutofit fontScale="92500"/>
          </a:bodyPr>
          <a:lstStyle/>
          <a:p>
            <a:r>
              <a:rPr lang="en-US" dirty="0" smtClean="0"/>
              <a:t>2 distinct concerns</a:t>
            </a:r>
          </a:p>
          <a:p>
            <a:pPr lvl="1"/>
            <a:r>
              <a:rPr lang="en-US" dirty="0"/>
              <a:t>Consistency </a:t>
            </a:r>
            <a:r>
              <a:rPr lang="en-US" dirty="0">
                <a:sym typeface="Wingdings"/>
              </a:rPr>
              <a:t> </a:t>
            </a:r>
            <a:r>
              <a:rPr lang="en-US" i="1" dirty="0">
                <a:sym typeface="Wingdings"/>
              </a:rPr>
              <a:t>when </a:t>
            </a:r>
            <a:r>
              <a:rPr lang="en-US" dirty="0">
                <a:sym typeface="Wingdings"/>
              </a:rPr>
              <a:t>updates become </a:t>
            </a:r>
            <a:r>
              <a:rPr lang="en-US" dirty="0" smtClean="0">
                <a:sym typeface="Wingdings"/>
              </a:rPr>
              <a:t>visible</a:t>
            </a:r>
          </a:p>
          <a:p>
            <a:pPr lvl="1"/>
            <a:r>
              <a:rPr lang="en-US" b="1" dirty="0" smtClean="0">
                <a:sym typeface="Wingdings"/>
              </a:rPr>
              <a:t>Convergence </a:t>
            </a:r>
            <a:r>
              <a:rPr lang="en-US" dirty="0" smtClean="0">
                <a:sym typeface="Wingdings"/>
              </a:rPr>
              <a:t> </a:t>
            </a:r>
            <a:r>
              <a:rPr lang="en-US" i="1" dirty="0" smtClean="0">
                <a:sym typeface="Wingdings"/>
              </a:rPr>
              <a:t>how</a:t>
            </a:r>
            <a:r>
              <a:rPr lang="en-US" dirty="0" smtClean="0">
                <a:sym typeface="Wingdings"/>
              </a:rPr>
              <a:t> conflicting updates are resolved</a:t>
            </a:r>
            <a:endParaRPr lang="en-US" b="1" dirty="0" smtClean="0"/>
          </a:p>
        </p:txBody>
      </p:sp>
      <p:sp>
        <p:nvSpPr>
          <p:cNvPr id="4" name="Slide Number Placeholder 3"/>
          <p:cNvSpPr>
            <a:spLocks noGrp="1"/>
          </p:cNvSpPr>
          <p:nvPr>
            <p:ph type="sldNum" sz="quarter" idx="12"/>
          </p:nvPr>
        </p:nvSpPr>
        <p:spPr/>
        <p:txBody>
          <a:bodyPr/>
          <a:lstStyle/>
          <a:p>
            <a:fld id="{8A92EBC0-2756-0B49-BBEC-14BFE17E3BFD}" type="slidenum">
              <a:rPr lang="en-US" smtClean="0"/>
              <a:t>13</a:t>
            </a:fld>
            <a:endParaRPr lang="en-US"/>
          </a:p>
        </p:txBody>
      </p:sp>
      <p:pic>
        <p:nvPicPr>
          <p:cNvPr id="7" name="Picture 6"/>
          <p:cNvPicPr>
            <a:picLocks noChangeAspect="1"/>
          </p:cNvPicPr>
          <p:nvPr/>
        </p:nvPicPr>
        <p:blipFill>
          <a:blip r:embed="rId4"/>
          <a:stretch>
            <a:fillRect/>
          </a:stretch>
        </p:blipFill>
        <p:spPr>
          <a:xfrm>
            <a:off x="2870200" y="5029200"/>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20" name="Straight Arrow Connector 19"/>
          <p:cNvCxnSpPr/>
          <p:nvPr/>
        </p:nvCxnSpPr>
        <p:spPr>
          <a:xfrm flipV="1">
            <a:off x="30480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943140" y="4388084"/>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6" name="Straight Arrow Connector 25"/>
          <p:cNvCxnSpPr/>
          <p:nvPr/>
        </p:nvCxnSpPr>
        <p:spPr>
          <a:xfrm>
            <a:off x="34163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4036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cxnSp>
        <p:nvCxnSpPr>
          <p:cNvPr id="31" name="Straight Arrow Connector 30"/>
          <p:cNvCxnSpPr/>
          <p:nvPr/>
        </p:nvCxnSpPr>
        <p:spPr>
          <a:xfrm flipV="1">
            <a:off x="57531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48240" y="4388084"/>
            <a:ext cx="110486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cxnSp>
        <p:nvCxnSpPr>
          <p:cNvPr id="33" name="Straight Arrow Connector 32"/>
          <p:cNvCxnSpPr/>
          <p:nvPr/>
        </p:nvCxnSpPr>
        <p:spPr>
          <a:xfrm>
            <a:off x="61214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1087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pic>
        <p:nvPicPr>
          <p:cNvPr id="36" name="Picture 35"/>
          <p:cNvPicPr>
            <a:picLocks noChangeAspect="1"/>
          </p:cNvPicPr>
          <p:nvPr/>
        </p:nvPicPr>
        <p:blipFill>
          <a:blip r:embed="rId5"/>
          <a:stretch>
            <a:fillRect/>
          </a:stretch>
        </p:blipFill>
        <p:spPr>
          <a:xfrm>
            <a:off x="5638800" y="5000078"/>
            <a:ext cx="600421" cy="885621"/>
          </a:xfrm>
          <a:prstGeom prst="rect">
            <a:avLst/>
          </a:prstGeom>
        </p:spPr>
      </p:pic>
      <p:cxnSp>
        <p:nvCxnSpPr>
          <p:cNvPr id="22" name="Curved Connector 21"/>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4770" y="2690336"/>
            <a:ext cx="107950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37" name="Curved Connector 36"/>
          <p:cNvCxnSpPr/>
          <p:nvPr/>
        </p:nvCxnSpPr>
        <p:spPr>
          <a:xfrm rot="5400000" flipH="1" flipV="1">
            <a:off x="4528315" y="3271967"/>
            <a:ext cx="12700" cy="1457067"/>
          </a:xfrm>
          <a:prstGeom prst="curvedConnector3">
            <a:avLst>
              <a:gd name="adj1" fmla="val -3400016"/>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025900" y="4006851"/>
            <a:ext cx="107950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sp>
        <p:nvSpPr>
          <p:cNvPr id="39" name="TextBox 38"/>
          <p:cNvSpPr txBox="1"/>
          <p:nvPr/>
        </p:nvSpPr>
        <p:spPr>
          <a:xfrm>
            <a:off x="2921000" y="3556000"/>
            <a:ext cx="569387" cy="369332"/>
          </a:xfrm>
          <a:prstGeom prst="rect">
            <a:avLst/>
          </a:prstGeom>
          <a:noFill/>
        </p:spPr>
        <p:txBody>
          <a:bodyPr wrap="none" rtlCol="0">
            <a:spAutoFit/>
          </a:bodyPr>
          <a:lstStyle/>
          <a:p>
            <a:r>
              <a:rPr lang="en-US" dirty="0" smtClean="0"/>
              <a:t>{42}</a:t>
            </a:r>
            <a:endParaRPr lang="en-US" dirty="0"/>
          </a:p>
        </p:txBody>
      </p:sp>
      <p:sp>
        <p:nvSpPr>
          <p:cNvPr id="30" name="TextBox 29"/>
          <p:cNvSpPr txBox="1"/>
          <p:nvPr/>
        </p:nvSpPr>
        <p:spPr>
          <a:xfrm>
            <a:off x="2921000" y="5822147"/>
            <a:ext cx="576901" cy="369332"/>
          </a:xfrm>
          <a:prstGeom prst="rect">
            <a:avLst/>
          </a:prstGeom>
          <a:noFill/>
        </p:spPr>
        <p:txBody>
          <a:bodyPr wrap="none" rtlCol="0">
            <a:spAutoFit/>
          </a:bodyPr>
          <a:lstStyle/>
          <a:p>
            <a:r>
              <a:rPr lang="en-US" dirty="0"/>
              <a:t>K</a:t>
            </a:r>
            <a:r>
              <a:rPr lang="en-US" dirty="0" smtClean="0"/>
              <a:t>yle</a:t>
            </a:r>
            <a:endParaRPr lang="en-US" dirty="0"/>
          </a:p>
        </p:txBody>
      </p:sp>
      <p:sp>
        <p:nvSpPr>
          <p:cNvPr id="34" name="TextBox 33"/>
          <p:cNvSpPr txBox="1"/>
          <p:nvPr/>
        </p:nvSpPr>
        <p:spPr>
          <a:xfrm>
            <a:off x="5638088" y="5822147"/>
            <a:ext cx="599894" cy="369332"/>
          </a:xfrm>
          <a:prstGeom prst="rect">
            <a:avLst/>
          </a:prstGeom>
          <a:noFill/>
        </p:spPr>
        <p:txBody>
          <a:bodyPr wrap="none" rtlCol="0">
            <a:spAutoFit/>
          </a:bodyPr>
          <a:lstStyle/>
          <a:p>
            <a:r>
              <a:rPr lang="en-US" dirty="0" smtClean="0"/>
              <a:t>Stan</a:t>
            </a:r>
            <a:endParaRPr lang="en-US" dirty="0"/>
          </a:p>
        </p:txBody>
      </p:sp>
    </p:spTree>
    <p:custDataLst>
      <p:tags r:id="rId1"/>
    </p:custDataLst>
    <p:extLst>
      <p:ext uri="{BB962C8B-B14F-4D97-AF65-F5344CB8AC3E}">
        <p14:creationId xmlns:p14="http://schemas.microsoft.com/office/powerpoint/2010/main" val="868304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2" grpId="0"/>
      <p:bldP spid="35" grpId="0"/>
      <p:bldP spid="23" grpId="0"/>
      <p:bldP spid="38" grpId="0"/>
      <p:bldP spid="39" grpId="0"/>
      <p:bldP spid="3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smtClean="0"/>
              <a:t>Programming under Eventual Consistency </a:t>
            </a:r>
            <a:endParaRPr lang="en-US" sz="3600" dirty="0"/>
          </a:p>
        </p:txBody>
      </p:sp>
      <p:sp>
        <p:nvSpPr>
          <p:cNvPr id="4" name="Slide Number Placeholder 3"/>
          <p:cNvSpPr>
            <a:spLocks noGrp="1"/>
          </p:cNvSpPr>
          <p:nvPr>
            <p:ph type="sldNum" sz="quarter" idx="12"/>
          </p:nvPr>
        </p:nvSpPr>
        <p:spPr/>
        <p:txBody>
          <a:bodyPr/>
          <a:lstStyle/>
          <a:p>
            <a:fld id="{8A92EBC0-2756-0B49-BBEC-14BFE17E3BFD}" type="slidenum">
              <a:rPr lang="en-US" smtClean="0"/>
              <a:t>14</a:t>
            </a:fld>
            <a:endParaRPr lang="en-US"/>
          </a:p>
        </p:txBody>
      </p:sp>
      <p:pic>
        <p:nvPicPr>
          <p:cNvPr id="7" name="Picture 6"/>
          <p:cNvPicPr>
            <a:picLocks noChangeAspect="1"/>
          </p:cNvPicPr>
          <p:nvPr/>
        </p:nvPicPr>
        <p:blipFill>
          <a:blip r:embed="rId4"/>
          <a:stretch>
            <a:fillRect/>
          </a:stretch>
        </p:blipFill>
        <p:spPr>
          <a:xfrm>
            <a:off x="2870200" y="4757416"/>
            <a:ext cx="741558" cy="856500"/>
          </a:xfrm>
          <a:prstGeom prst="rect">
            <a:avLst/>
          </a:prstGeom>
        </p:spPr>
      </p:pic>
      <p:sp>
        <p:nvSpPr>
          <p:cNvPr id="8" name="Rectangle 7"/>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9" name="Rectangle 8"/>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3" name="TextBox 12"/>
          <p:cNvSpPr txBox="1"/>
          <p:nvPr/>
        </p:nvSpPr>
        <p:spPr>
          <a:xfrm>
            <a:off x="2688967" y="3123168"/>
            <a:ext cx="1029436" cy="369332"/>
          </a:xfrm>
          <a:prstGeom prst="rect">
            <a:avLst/>
          </a:prstGeom>
          <a:noFill/>
        </p:spPr>
        <p:txBody>
          <a:bodyPr wrap="none" rtlCol="0">
            <a:spAutoFit/>
          </a:bodyPr>
          <a:lstStyle/>
          <a:p>
            <a:r>
              <a:rPr lang="en-US" dirty="0" smtClean="0">
                <a:latin typeface="Minion Pro"/>
                <a:cs typeface="Minion Pro"/>
              </a:rPr>
              <a:t>Replica 1</a:t>
            </a:r>
            <a:endParaRPr lang="en-US" dirty="0">
              <a:latin typeface="Minion Pro"/>
              <a:cs typeface="Minion Pro"/>
            </a:endParaRPr>
          </a:p>
        </p:txBody>
      </p:sp>
      <p:sp>
        <p:nvSpPr>
          <p:cNvPr id="14" name="TextBox 13"/>
          <p:cNvSpPr txBox="1"/>
          <p:nvPr/>
        </p:nvSpPr>
        <p:spPr>
          <a:xfrm>
            <a:off x="5355967" y="3123168"/>
            <a:ext cx="1031051" cy="369332"/>
          </a:xfrm>
          <a:prstGeom prst="rect">
            <a:avLst/>
          </a:prstGeom>
          <a:noFill/>
        </p:spPr>
        <p:txBody>
          <a:bodyPr wrap="none" rtlCol="0">
            <a:spAutoFit/>
          </a:bodyPr>
          <a:lstStyle/>
          <a:p>
            <a:r>
              <a:rPr lang="en-US" dirty="0" smtClean="0">
                <a:latin typeface="Minion Pro"/>
                <a:cs typeface="Minion Pro"/>
              </a:rPr>
              <a:t>Replica 2</a:t>
            </a:r>
            <a:endParaRPr lang="en-US" dirty="0">
              <a:latin typeface="Minion Pro"/>
              <a:cs typeface="Minion Pro"/>
            </a:endParaRPr>
          </a:p>
        </p:txBody>
      </p:sp>
      <p:cxnSp>
        <p:nvCxnSpPr>
          <p:cNvPr id="20" name="Straight Arrow Connector 19"/>
          <p:cNvCxnSpPr/>
          <p:nvPr/>
        </p:nvCxnSpPr>
        <p:spPr>
          <a:xfrm flipV="1">
            <a:off x="30480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943140" y="4388084"/>
            <a:ext cx="110486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26" name="Straight Arrow Connector 25"/>
          <p:cNvCxnSpPr/>
          <p:nvPr/>
        </p:nvCxnSpPr>
        <p:spPr>
          <a:xfrm>
            <a:off x="34163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4036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cxnSp>
        <p:nvCxnSpPr>
          <p:cNvPr id="31" name="Straight Arrow Connector 30"/>
          <p:cNvCxnSpPr/>
          <p:nvPr/>
        </p:nvCxnSpPr>
        <p:spPr>
          <a:xfrm flipV="1">
            <a:off x="57531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48240" y="4388084"/>
            <a:ext cx="110486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cxnSp>
        <p:nvCxnSpPr>
          <p:cNvPr id="33" name="Straight Arrow Connector 32"/>
          <p:cNvCxnSpPr/>
          <p:nvPr/>
        </p:nvCxnSpPr>
        <p:spPr>
          <a:xfrm>
            <a:off x="6121400" y="3987800"/>
            <a:ext cx="0" cy="7696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108700" y="4374352"/>
            <a:ext cx="552430" cy="369332"/>
          </a:xfrm>
          <a:prstGeom prst="rect">
            <a:avLst/>
          </a:prstGeom>
          <a:noFill/>
        </p:spPr>
        <p:txBody>
          <a:bodyPr wrap="square" rtlCol="0">
            <a:spAutoFit/>
          </a:bodyPr>
          <a:lstStyle/>
          <a:p>
            <a:r>
              <a:rPr lang="en-US" dirty="0" smtClean="0">
                <a:latin typeface="Consolas"/>
                <a:cs typeface="Consolas"/>
              </a:rPr>
              <a:t>OK</a:t>
            </a:r>
            <a:endParaRPr lang="en-US" dirty="0">
              <a:latin typeface="Consolas"/>
              <a:cs typeface="Consolas"/>
            </a:endParaRPr>
          </a:p>
        </p:txBody>
      </p:sp>
      <p:pic>
        <p:nvPicPr>
          <p:cNvPr id="36" name="Picture 35"/>
          <p:cNvPicPr>
            <a:picLocks noChangeAspect="1"/>
          </p:cNvPicPr>
          <p:nvPr/>
        </p:nvPicPr>
        <p:blipFill>
          <a:blip r:embed="rId5"/>
          <a:stretch>
            <a:fillRect/>
          </a:stretch>
        </p:blipFill>
        <p:spPr>
          <a:xfrm>
            <a:off x="5638800" y="4728295"/>
            <a:ext cx="600421" cy="885621"/>
          </a:xfrm>
          <a:prstGeom prst="rect">
            <a:avLst/>
          </a:prstGeom>
        </p:spPr>
      </p:pic>
      <p:cxnSp>
        <p:nvCxnSpPr>
          <p:cNvPr id="22" name="Curved Connector 21"/>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4770" y="2690336"/>
            <a:ext cx="1079500" cy="369332"/>
          </a:xfrm>
          <a:prstGeom prst="rect">
            <a:avLst/>
          </a:prstGeom>
          <a:noFill/>
        </p:spPr>
        <p:txBody>
          <a:bodyPr wrap="square" rtlCol="0">
            <a:spAutoFit/>
          </a:bodyPr>
          <a:lstStyle/>
          <a:p>
            <a:r>
              <a:rPr lang="en-US" dirty="0" smtClean="0">
                <a:latin typeface="Consolas"/>
                <a:cs typeface="Consolas"/>
              </a:rPr>
              <a:t>Add(42)</a:t>
            </a:r>
            <a:endParaRPr lang="en-US" dirty="0">
              <a:latin typeface="Consolas"/>
              <a:cs typeface="Consolas"/>
            </a:endParaRPr>
          </a:p>
        </p:txBody>
      </p:sp>
      <p:cxnSp>
        <p:nvCxnSpPr>
          <p:cNvPr id="37" name="Curved Connector 36"/>
          <p:cNvCxnSpPr/>
          <p:nvPr/>
        </p:nvCxnSpPr>
        <p:spPr>
          <a:xfrm rot="5400000" flipH="1" flipV="1">
            <a:off x="4528315" y="3271967"/>
            <a:ext cx="12700" cy="1457067"/>
          </a:xfrm>
          <a:prstGeom prst="curvedConnector3">
            <a:avLst>
              <a:gd name="adj1" fmla="val -3400016"/>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025900" y="4006851"/>
            <a:ext cx="1079500" cy="369332"/>
          </a:xfrm>
          <a:prstGeom prst="rect">
            <a:avLst/>
          </a:prstGeom>
          <a:noFill/>
        </p:spPr>
        <p:txBody>
          <a:bodyPr wrap="square" rtlCol="0">
            <a:spAutoFit/>
          </a:bodyPr>
          <a:lstStyle/>
          <a:p>
            <a:r>
              <a:rPr lang="en-US" dirty="0" smtClean="0">
                <a:latin typeface="Consolas"/>
                <a:cs typeface="Consolas"/>
              </a:rPr>
              <a:t>Rem(42)</a:t>
            </a:r>
            <a:endParaRPr lang="en-US" dirty="0">
              <a:latin typeface="Consolas"/>
              <a:cs typeface="Consolas"/>
            </a:endParaRPr>
          </a:p>
        </p:txBody>
      </p:sp>
      <p:sp>
        <p:nvSpPr>
          <p:cNvPr id="25" name="TextBox 24"/>
          <p:cNvSpPr txBox="1"/>
          <p:nvPr/>
        </p:nvSpPr>
        <p:spPr>
          <a:xfrm>
            <a:off x="2921000" y="5822147"/>
            <a:ext cx="576901" cy="369332"/>
          </a:xfrm>
          <a:prstGeom prst="rect">
            <a:avLst/>
          </a:prstGeom>
          <a:noFill/>
        </p:spPr>
        <p:txBody>
          <a:bodyPr wrap="none" rtlCol="0">
            <a:spAutoFit/>
          </a:bodyPr>
          <a:lstStyle/>
          <a:p>
            <a:r>
              <a:rPr lang="en-US" dirty="0"/>
              <a:t>K</a:t>
            </a:r>
            <a:r>
              <a:rPr lang="en-US" dirty="0" smtClean="0"/>
              <a:t>yle</a:t>
            </a:r>
            <a:endParaRPr lang="en-US" dirty="0"/>
          </a:p>
        </p:txBody>
      </p:sp>
      <p:sp>
        <p:nvSpPr>
          <p:cNvPr id="30" name="TextBox 29"/>
          <p:cNvSpPr txBox="1"/>
          <p:nvPr/>
        </p:nvSpPr>
        <p:spPr>
          <a:xfrm>
            <a:off x="5638088" y="5822147"/>
            <a:ext cx="599894" cy="369332"/>
          </a:xfrm>
          <a:prstGeom prst="rect">
            <a:avLst/>
          </a:prstGeom>
          <a:noFill/>
        </p:spPr>
        <p:txBody>
          <a:bodyPr wrap="none" rtlCol="0">
            <a:spAutoFit/>
          </a:bodyPr>
          <a:lstStyle/>
          <a:p>
            <a:r>
              <a:rPr lang="en-US" dirty="0" smtClean="0"/>
              <a:t>Stan</a:t>
            </a:r>
            <a:endParaRPr lang="en-US" dirty="0"/>
          </a:p>
        </p:txBody>
      </p:sp>
      <p:sp>
        <p:nvSpPr>
          <p:cNvPr id="6" name="Explosion 1 5"/>
          <p:cNvSpPr/>
          <p:nvPr/>
        </p:nvSpPr>
        <p:spPr>
          <a:xfrm>
            <a:off x="6692900" y="4199467"/>
            <a:ext cx="2451100" cy="1992012"/>
          </a:xfrm>
          <a:prstGeom prst="irregularSeal1">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dirty="0" smtClean="0">
                <a:latin typeface="Minion Pro"/>
                <a:cs typeface="Minion Pro"/>
              </a:rPr>
              <a:t>Inconsistency leaks to the user</a:t>
            </a:r>
            <a:endParaRPr lang="en-US" dirty="0">
              <a:latin typeface="Minion Pro"/>
              <a:cs typeface="Minion Pro"/>
            </a:endParaRPr>
          </a:p>
        </p:txBody>
      </p:sp>
      <p:sp>
        <p:nvSpPr>
          <p:cNvPr id="34" name="Content Placeholder 2"/>
          <p:cNvSpPr txBox="1">
            <a:spLocks/>
          </p:cNvSpPr>
          <p:nvPr/>
        </p:nvSpPr>
        <p:spPr>
          <a:xfrm>
            <a:off x="457200" y="1117600"/>
            <a:ext cx="8229600" cy="1811421"/>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2 distinct concerns</a:t>
            </a:r>
          </a:p>
          <a:p>
            <a:pPr lvl="1"/>
            <a:r>
              <a:rPr lang="en-US" smtClean="0"/>
              <a:t>Consistency </a:t>
            </a:r>
            <a:r>
              <a:rPr lang="en-US" smtClean="0">
                <a:sym typeface="Wingdings"/>
              </a:rPr>
              <a:t> </a:t>
            </a:r>
            <a:r>
              <a:rPr lang="en-US" i="1" smtClean="0">
                <a:sym typeface="Wingdings"/>
              </a:rPr>
              <a:t>when </a:t>
            </a:r>
            <a:r>
              <a:rPr lang="en-US" smtClean="0">
                <a:sym typeface="Wingdings"/>
              </a:rPr>
              <a:t>updates become visible</a:t>
            </a:r>
          </a:p>
          <a:p>
            <a:pPr lvl="1"/>
            <a:r>
              <a:rPr lang="en-US" b="1" smtClean="0">
                <a:sym typeface="Wingdings"/>
              </a:rPr>
              <a:t>Convergence </a:t>
            </a:r>
            <a:r>
              <a:rPr lang="en-US" smtClean="0">
                <a:sym typeface="Wingdings"/>
              </a:rPr>
              <a:t> </a:t>
            </a:r>
            <a:r>
              <a:rPr lang="en-US" i="1" smtClean="0">
                <a:sym typeface="Wingdings"/>
              </a:rPr>
              <a:t>how</a:t>
            </a:r>
            <a:r>
              <a:rPr lang="en-US" smtClean="0">
                <a:sym typeface="Wingdings"/>
              </a:rPr>
              <a:t> conflicting updates are resolved</a:t>
            </a:r>
            <a:endParaRPr lang="en-US" b="1" dirty="0" smtClean="0"/>
          </a:p>
        </p:txBody>
      </p:sp>
    </p:spTree>
    <p:custDataLst>
      <p:tags r:id="rId1"/>
    </p:custDataLst>
    <p:extLst>
      <p:ext uri="{BB962C8B-B14F-4D97-AF65-F5344CB8AC3E}">
        <p14:creationId xmlns:p14="http://schemas.microsoft.com/office/powerpoint/2010/main" val="3291682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5433557" y="3337663"/>
            <a:ext cx="3710444" cy="3506226"/>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sp>
        <p:nvSpPr>
          <p:cNvPr id="18" name="Freeform 17"/>
          <p:cNvSpPr/>
          <p:nvPr/>
        </p:nvSpPr>
        <p:spPr>
          <a:xfrm rot="11018464">
            <a:off x="97912" y="-198530"/>
            <a:ext cx="3262968" cy="415040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pic>
        <p:nvPicPr>
          <p:cNvPr id="21" name="Picture 20"/>
          <p:cNvPicPr>
            <a:picLocks noChangeAspect="1"/>
          </p:cNvPicPr>
          <p:nvPr/>
        </p:nvPicPr>
        <p:blipFill>
          <a:blip r:embed="rId4"/>
          <a:stretch>
            <a:fillRect/>
          </a:stretch>
        </p:blipFill>
        <p:spPr>
          <a:xfrm>
            <a:off x="647250" y="304824"/>
            <a:ext cx="1515916" cy="1515916"/>
          </a:xfrm>
          <a:prstGeom prst="rect">
            <a:avLst/>
          </a:prstGeom>
        </p:spPr>
      </p:pic>
      <p:sp>
        <p:nvSpPr>
          <p:cNvPr id="22" name="TextBox 21"/>
          <p:cNvSpPr txBox="1"/>
          <p:nvPr/>
        </p:nvSpPr>
        <p:spPr>
          <a:xfrm>
            <a:off x="337443" y="1729997"/>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6" name="Picture 5" descr="wooden_brid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100" y="1984346"/>
            <a:ext cx="4953000" cy="3315234"/>
          </a:xfrm>
          <a:prstGeom prst="rect">
            <a:avLst/>
          </a:prstGeom>
        </p:spPr>
      </p:pic>
      <p:pic>
        <p:nvPicPr>
          <p:cNvPr id="33" name="Picture 32"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06261"/>
            <a:ext cx="1616830" cy="787529"/>
          </a:xfrm>
          <a:prstGeom prst="rect">
            <a:avLst/>
          </a:prstGeom>
        </p:spPr>
      </p:pic>
      <p:sp>
        <p:nvSpPr>
          <p:cNvPr id="34" name="TextBox 33"/>
          <p:cNvSpPr txBox="1"/>
          <p:nvPr/>
        </p:nvSpPr>
        <p:spPr>
          <a:xfrm>
            <a:off x="254417" y="5393408"/>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5" name="Picture 3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345" y="5688212"/>
            <a:ext cx="1616830" cy="787529"/>
          </a:xfrm>
          <a:prstGeom prst="rect">
            <a:avLst/>
          </a:prstGeom>
        </p:spPr>
      </p:pic>
      <p:sp>
        <p:nvSpPr>
          <p:cNvPr id="36" name="TextBox 35"/>
          <p:cNvSpPr txBox="1"/>
          <p:nvPr/>
        </p:nvSpPr>
        <p:spPr>
          <a:xfrm>
            <a:off x="1455540" y="6475359"/>
            <a:ext cx="1153238" cy="369332"/>
          </a:xfrm>
          <a:prstGeom prst="rect">
            <a:avLst/>
          </a:prstGeom>
          <a:noFill/>
        </p:spPr>
        <p:txBody>
          <a:bodyPr wrap="none" rtlCol="0">
            <a:spAutoFit/>
          </a:bodyPr>
          <a:lstStyle/>
          <a:p>
            <a:r>
              <a:rPr lang="en-US" dirty="0" smtClean="0">
                <a:latin typeface="Minion Pro"/>
                <a:cs typeface="Minion Pro"/>
              </a:rPr>
              <a:t>Deadlocks</a:t>
            </a:r>
            <a:endParaRPr lang="en-US" dirty="0">
              <a:latin typeface="Minion Pro"/>
              <a:cs typeface="Minion Pro"/>
            </a:endParaRPr>
          </a:p>
        </p:txBody>
      </p:sp>
      <p:pic>
        <p:nvPicPr>
          <p:cNvPr id="37" name="Picture 3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1947" y="1382399"/>
            <a:ext cx="1616830" cy="787529"/>
          </a:xfrm>
          <a:prstGeom prst="rect">
            <a:avLst/>
          </a:prstGeom>
        </p:spPr>
      </p:pic>
      <p:pic>
        <p:nvPicPr>
          <p:cNvPr id="29" name="Picture 28"/>
          <p:cNvPicPr>
            <a:picLocks noChangeAspect="1"/>
          </p:cNvPicPr>
          <p:nvPr/>
        </p:nvPicPr>
        <p:blipFill>
          <a:blip r:embed="rId7"/>
          <a:stretch>
            <a:fillRect/>
          </a:stretch>
        </p:blipFill>
        <p:spPr>
          <a:xfrm>
            <a:off x="6805839" y="4244069"/>
            <a:ext cx="722422" cy="892403"/>
          </a:xfrm>
          <a:prstGeom prst="rect">
            <a:avLst/>
          </a:prstGeom>
        </p:spPr>
      </p:pic>
      <p:sp>
        <p:nvSpPr>
          <p:cNvPr id="30" name="Line Callout 2 29"/>
          <p:cNvSpPr/>
          <p:nvPr/>
        </p:nvSpPr>
        <p:spPr>
          <a:xfrm>
            <a:off x="6547974" y="2191273"/>
            <a:ext cx="1580951" cy="695210"/>
          </a:xfrm>
          <a:prstGeom prst="borderCallout2">
            <a:avLst>
              <a:gd name="adj1" fmla="val 18750"/>
              <a:gd name="adj2" fmla="val -8333"/>
              <a:gd name="adj3" fmla="val 18750"/>
              <a:gd name="adj4" fmla="val -16667"/>
              <a:gd name="adj5" fmla="val 128288"/>
              <a:gd name="adj6" fmla="val -427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Minion Pro"/>
                <a:cs typeface="Minion Pro"/>
              </a:rPr>
              <a:t>Weak Consistency</a:t>
            </a:r>
            <a:endParaRPr lang="en-US" sz="2000" dirty="0">
              <a:latin typeface="Minion Pro"/>
              <a:cs typeface="Minion Pro"/>
            </a:endParaRPr>
          </a:p>
        </p:txBody>
      </p:sp>
      <p:sp>
        <p:nvSpPr>
          <p:cNvPr id="31" name="TextBox 30"/>
          <p:cNvSpPr txBox="1"/>
          <p:nvPr/>
        </p:nvSpPr>
        <p:spPr>
          <a:xfrm>
            <a:off x="4375142" y="2169546"/>
            <a:ext cx="1259882" cy="369332"/>
          </a:xfrm>
          <a:prstGeom prst="rect">
            <a:avLst/>
          </a:prstGeom>
          <a:noFill/>
        </p:spPr>
        <p:txBody>
          <a:bodyPr wrap="none" rtlCol="0">
            <a:spAutoFit/>
          </a:bodyPr>
          <a:lstStyle/>
          <a:p>
            <a:r>
              <a:rPr lang="en-US" dirty="0" smtClean="0">
                <a:latin typeface="Minion Pro"/>
                <a:cs typeface="Minion Pro"/>
              </a:rPr>
              <a:t>Data  Races </a:t>
            </a:r>
            <a:endParaRPr lang="en-US" dirty="0">
              <a:latin typeface="Minion Pro"/>
              <a:cs typeface="Minion Pro"/>
            </a:endParaRPr>
          </a:p>
        </p:txBody>
      </p:sp>
      <p:pic>
        <p:nvPicPr>
          <p:cNvPr id="47" name="Picture 46"/>
          <p:cNvPicPr>
            <a:picLocks noChangeAspect="1"/>
          </p:cNvPicPr>
          <p:nvPr/>
        </p:nvPicPr>
        <p:blipFill>
          <a:blip r:embed="rId8"/>
          <a:stretch>
            <a:fillRect/>
          </a:stretch>
        </p:blipFill>
        <p:spPr>
          <a:xfrm>
            <a:off x="5995647" y="5179429"/>
            <a:ext cx="348958" cy="348958"/>
          </a:xfrm>
          <a:prstGeom prst="rect">
            <a:avLst/>
          </a:prstGeom>
        </p:spPr>
      </p:pic>
      <p:pic>
        <p:nvPicPr>
          <p:cNvPr id="48" name="Picture 47"/>
          <p:cNvPicPr>
            <a:picLocks noChangeAspect="1"/>
          </p:cNvPicPr>
          <p:nvPr/>
        </p:nvPicPr>
        <p:blipFill>
          <a:blip r:embed="rId8"/>
          <a:stretch>
            <a:fillRect/>
          </a:stretch>
        </p:blipFill>
        <p:spPr>
          <a:xfrm>
            <a:off x="6376440" y="5179429"/>
            <a:ext cx="348958" cy="348958"/>
          </a:xfrm>
          <a:prstGeom prst="rect">
            <a:avLst/>
          </a:prstGeom>
        </p:spPr>
      </p:pic>
      <p:pic>
        <p:nvPicPr>
          <p:cNvPr id="49" name="Picture 48"/>
          <p:cNvPicPr>
            <a:picLocks noChangeAspect="1"/>
          </p:cNvPicPr>
          <p:nvPr/>
        </p:nvPicPr>
        <p:blipFill>
          <a:blip r:embed="rId8"/>
          <a:stretch>
            <a:fillRect/>
          </a:stretch>
        </p:blipFill>
        <p:spPr>
          <a:xfrm>
            <a:off x="6757233" y="5179429"/>
            <a:ext cx="348958" cy="348958"/>
          </a:xfrm>
          <a:prstGeom prst="rect">
            <a:avLst/>
          </a:prstGeom>
        </p:spPr>
      </p:pic>
      <p:pic>
        <p:nvPicPr>
          <p:cNvPr id="50" name="Picture 49"/>
          <p:cNvPicPr>
            <a:picLocks noChangeAspect="1"/>
          </p:cNvPicPr>
          <p:nvPr/>
        </p:nvPicPr>
        <p:blipFill>
          <a:blip r:embed="rId8"/>
          <a:stretch>
            <a:fillRect/>
          </a:stretch>
        </p:blipFill>
        <p:spPr>
          <a:xfrm>
            <a:off x="7138026" y="5179429"/>
            <a:ext cx="348958" cy="348958"/>
          </a:xfrm>
          <a:prstGeom prst="rect">
            <a:avLst/>
          </a:prstGeom>
        </p:spPr>
      </p:pic>
      <p:pic>
        <p:nvPicPr>
          <p:cNvPr id="51" name="Picture 50"/>
          <p:cNvPicPr>
            <a:picLocks noChangeAspect="1"/>
          </p:cNvPicPr>
          <p:nvPr/>
        </p:nvPicPr>
        <p:blipFill>
          <a:blip r:embed="rId8"/>
          <a:stretch>
            <a:fillRect/>
          </a:stretch>
        </p:blipFill>
        <p:spPr>
          <a:xfrm>
            <a:off x="7518819" y="5179429"/>
            <a:ext cx="348958" cy="348958"/>
          </a:xfrm>
          <a:prstGeom prst="rect">
            <a:avLst/>
          </a:prstGeom>
        </p:spPr>
      </p:pic>
      <p:pic>
        <p:nvPicPr>
          <p:cNvPr id="52" name="Picture 51"/>
          <p:cNvPicPr>
            <a:picLocks noChangeAspect="1"/>
          </p:cNvPicPr>
          <p:nvPr/>
        </p:nvPicPr>
        <p:blipFill>
          <a:blip r:embed="rId8"/>
          <a:stretch>
            <a:fillRect/>
          </a:stretch>
        </p:blipFill>
        <p:spPr>
          <a:xfrm>
            <a:off x="7899612" y="5179429"/>
            <a:ext cx="348958" cy="348958"/>
          </a:xfrm>
          <a:prstGeom prst="rect">
            <a:avLst/>
          </a:prstGeom>
        </p:spPr>
      </p:pic>
      <p:pic>
        <p:nvPicPr>
          <p:cNvPr id="53" name="Picture 52"/>
          <p:cNvPicPr>
            <a:picLocks noChangeAspect="1"/>
          </p:cNvPicPr>
          <p:nvPr/>
        </p:nvPicPr>
        <p:blipFill>
          <a:blip r:embed="rId8"/>
          <a:stretch>
            <a:fillRect/>
          </a:stretch>
        </p:blipFill>
        <p:spPr>
          <a:xfrm>
            <a:off x="8280405" y="5179429"/>
            <a:ext cx="348958" cy="348958"/>
          </a:xfrm>
          <a:prstGeom prst="rect">
            <a:avLst/>
          </a:prstGeom>
        </p:spPr>
      </p:pic>
      <p:pic>
        <p:nvPicPr>
          <p:cNvPr id="54" name="Picture 53"/>
          <p:cNvPicPr>
            <a:picLocks noChangeAspect="1"/>
          </p:cNvPicPr>
          <p:nvPr/>
        </p:nvPicPr>
        <p:blipFill>
          <a:blip r:embed="rId8"/>
          <a:stretch>
            <a:fillRect/>
          </a:stretch>
        </p:blipFill>
        <p:spPr>
          <a:xfrm>
            <a:off x="8661197" y="5179429"/>
            <a:ext cx="348958" cy="348958"/>
          </a:xfrm>
          <a:prstGeom prst="rect">
            <a:avLst/>
          </a:prstGeom>
        </p:spPr>
      </p:pic>
      <p:pic>
        <p:nvPicPr>
          <p:cNvPr id="55" name="Picture 54"/>
          <p:cNvPicPr>
            <a:picLocks noChangeAspect="1"/>
          </p:cNvPicPr>
          <p:nvPr/>
        </p:nvPicPr>
        <p:blipFill>
          <a:blip r:embed="rId8"/>
          <a:stretch>
            <a:fillRect/>
          </a:stretch>
        </p:blipFill>
        <p:spPr>
          <a:xfrm>
            <a:off x="5995647" y="5528387"/>
            <a:ext cx="348958" cy="348958"/>
          </a:xfrm>
          <a:prstGeom prst="rect">
            <a:avLst/>
          </a:prstGeom>
        </p:spPr>
      </p:pic>
      <p:pic>
        <p:nvPicPr>
          <p:cNvPr id="56" name="Picture 55"/>
          <p:cNvPicPr>
            <a:picLocks noChangeAspect="1"/>
          </p:cNvPicPr>
          <p:nvPr/>
        </p:nvPicPr>
        <p:blipFill>
          <a:blip r:embed="rId8"/>
          <a:stretch>
            <a:fillRect/>
          </a:stretch>
        </p:blipFill>
        <p:spPr>
          <a:xfrm>
            <a:off x="6376440" y="5528387"/>
            <a:ext cx="348958" cy="348958"/>
          </a:xfrm>
          <a:prstGeom prst="rect">
            <a:avLst/>
          </a:prstGeom>
        </p:spPr>
      </p:pic>
      <p:pic>
        <p:nvPicPr>
          <p:cNvPr id="57" name="Picture 56"/>
          <p:cNvPicPr>
            <a:picLocks noChangeAspect="1"/>
          </p:cNvPicPr>
          <p:nvPr/>
        </p:nvPicPr>
        <p:blipFill>
          <a:blip r:embed="rId8"/>
          <a:stretch>
            <a:fillRect/>
          </a:stretch>
        </p:blipFill>
        <p:spPr>
          <a:xfrm>
            <a:off x="6757233" y="5528387"/>
            <a:ext cx="348958" cy="348958"/>
          </a:xfrm>
          <a:prstGeom prst="rect">
            <a:avLst/>
          </a:prstGeom>
        </p:spPr>
      </p:pic>
      <p:pic>
        <p:nvPicPr>
          <p:cNvPr id="58" name="Picture 57"/>
          <p:cNvPicPr>
            <a:picLocks noChangeAspect="1"/>
          </p:cNvPicPr>
          <p:nvPr/>
        </p:nvPicPr>
        <p:blipFill>
          <a:blip r:embed="rId8"/>
          <a:stretch>
            <a:fillRect/>
          </a:stretch>
        </p:blipFill>
        <p:spPr>
          <a:xfrm>
            <a:off x="7138026" y="5528387"/>
            <a:ext cx="348958" cy="348958"/>
          </a:xfrm>
          <a:prstGeom prst="rect">
            <a:avLst/>
          </a:prstGeom>
        </p:spPr>
      </p:pic>
      <p:pic>
        <p:nvPicPr>
          <p:cNvPr id="59" name="Picture 58"/>
          <p:cNvPicPr>
            <a:picLocks noChangeAspect="1"/>
          </p:cNvPicPr>
          <p:nvPr/>
        </p:nvPicPr>
        <p:blipFill>
          <a:blip r:embed="rId8"/>
          <a:stretch>
            <a:fillRect/>
          </a:stretch>
        </p:blipFill>
        <p:spPr>
          <a:xfrm>
            <a:off x="7518819" y="5528387"/>
            <a:ext cx="348958" cy="348958"/>
          </a:xfrm>
          <a:prstGeom prst="rect">
            <a:avLst/>
          </a:prstGeom>
        </p:spPr>
      </p:pic>
      <p:pic>
        <p:nvPicPr>
          <p:cNvPr id="60" name="Picture 59"/>
          <p:cNvPicPr>
            <a:picLocks noChangeAspect="1"/>
          </p:cNvPicPr>
          <p:nvPr/>
        </p:nvPicPr>
        <p:blipFill>
          <a:blip r:embed="rId8"/>
          <a:stretch>
            <a:fillRect/>
          </a:stretch>
        </p:blipFill>
        <p:spPr>
          <a:xfrm>
            <a:off x="7899612" y="5528387"/>
            <a:ext cx="348958" cy="348958"/>
          </a:xfrm>
          <a:prstGeom prst="rect">
            <a:avLst/>
          </a:prstGeom>
        </p:spPr>
      </p:pic>
      <p:pic>
        <p:nvPicPr>
          <p:cNvPr id="61" name="Picture 60"/>
          <p:cNvPicPr>
            <a:picLocks noChangeAspect="1"/>
          </p:cNvPicPr>
          <p:nvPr/>
        </p:nvPicPr>
        <p:blipFill>
          <a:blip r:embed="rId8"/>
          <a:stretch>
            <a:fillRect/>
          </a:stretch>
        </p:blipFill>
        <p:spPr>
          <a:xfrm>
            <a:off x="8280405" y="5528387"/>
            <a:ext cx="348958" cy="348958"/>
          </a:xfrm>
          <a:prstGeom prst="rect">
            <a:avLst/>
          </a:prstGeom>
        </p:spPr>
      </p:pic>
      <p:pic>
        <p:nvPicPr>
          <p:cNvPr id="62" name="Picture 61"/>
          <p:cNvPicPr>
            <a:picLocks noChangeAspect="1"/>
          </p:cNvPicPr>
          <p:nvPr/>
        </p:nvPicPr>
        <p:blipFill>
          <a:blip r:embed="rId8"/>
          <a:stretch>
            <a:fillRect/>
          </a:stretch>
        </p:blipFill>
        <p:spPr>
          <a:xfrm>
            <a:off x="8661197" y="5528387"/>
            <a:ext cx="348958" cy="348958"/>
          </a:xfrm>
          <a:prstGeom prst="rect">
            <a:avLst/>
          </a:prstGeom>
        </p:spPr>
      </p:pic>
      <p:pic>
        <p:nvPicPr>
          <p:cNvPr id="63" name="Picture 62"/>
          <p:cNvPicPr>
            <a:picLocks noChangeAspect="1"/>
          </p:cNvPicPr>
          <p:nvPr/>
        </p:nvPicPr>
        <p:blipFill>
          <a:blip r:embed="rId8"/>
          <a:stretch>
            <a:fillRect/>
          </a:stretch>
        </p:blipFill>
        <p:spPr>
          <a:xfrm>
            <a:off x="5995647" y="5877345"/>
            <a:ext cx="348958" cy="348958"/>
          </a:xfrm>
          <a:prstGeom prst="rect">
            <a:avLst/>
          </a:prstGeom>
        </p:spPr>
      </p:pic>
      <p:pic>
        <p:nvPicPr>
          <p:cNvPr id="64" name="Picture 63"/>
          <p:cNvPicPr>
            <a:picLocks noChangeAspect="1"/>
          </p:cNvPicPr>
          <p:nvPr/>
        </p:nvPicPr>
        <p:blipFill>
          <a:blip r:embed="rId8"/>
          <a:stretch>
            <a:fillRect/>
          </a:stretch>
        </p:blipFill>
        <p:spPr>
          <a:xfrm>
            <a:off x="6376440" y="5877345"/>
            <a:ext cx="348958" cy="348958"/>
          </a:xfrm>
          <a:prstGeom prst="rect">
            <a:avLst/>
          </a:prstGeom>
        </p:spPr>
      </p:pic>
      <p:pic>
        <p:nvPicPr>
          <p:cNvPr id="65" name="Picture 64"/>
          <p:cNvPicPr>
            <a:picLocks noChangeAspect="1"/>
          </p:cNvPicPr>
          <p:nvPr/>
        </p:nvPicPr>
        <p:blipFill>
          <a:blip r:embed="rId8"/>
          <a:stretch>
            <a:fillRect/>
          </a:stretch>
        </p:blipFill>
        <p:spPr>
          <a:xfrm>
            <a:off x="6757233" y="5877345"/>
            <a:ext cx="348958" cy="348958"/>
          </a:xfrm>
          <a:prstGeom prst="rect">
            <a:avLst/>
          </a:prstGeom>
        </p:spPr>
      </p:pic>
      <p:pic>
        <p:nvPicPr>
          <p:cNvPr id="66" name="Picture 65"/>
          <p:cNvPicPr>
            <a:picLocks noChangeAspect="1"/>
          </p:cNvPicPr>
          <p:nvPr/>
        </p:nvPicPr>
        <p:blipFill>
          <a:blip r:embed="rId8"/>
          <a:stretch>
            <a:fillRect/>
          </a:stretch>
        </p:blipFill>
        <p:spPr>
          <a:xfrm>
            <a:off x="7138026" y="5877345"/>
            <a:ext cx="348958" cy="348958"/>
          </a:xfrm>
          <a:prstGeom prst="rect">
            <a:avLst/>
          </a:prstGeom>
        </p:spPr>
      </p:pic>
      <p:pic>
        <p:nvPicPr>
          <p:cNvPr id="67" name="Picture 66"/>
          <p:cNvPicPr>
            <a:picLocks noChangeAspect="1"/>
          </p:cNvPicPr>
          <p:nvPr/>
        </p:nvPicPr>
        <p:blipFill>
          <a:blip r:embed="rId8"/>
          <a:stretch>
            <a:fillRect/>
          </a:stretch>
        </p:blipFill>
        <p:spPr>
          <a:xfrm>
            <a:off x="7518819" y="5877345"/>
            <a:ext cx="348958" cy="348958"/>
          </a:xfrm>
          <a:prstGeom prst="rect">
            <a:avLst/>
          </a:prstGeom>
        </p:spPr>
      </p:pic>
      <p:pic>
        <p:nvPicPr>
          <p:cNvPr id="68" name="Picture 67"/>
          <p:cNvPicPr>
            <a:picLocks noChangeAspect="1"/>
          </p:cNvPicPr>
          <p:nvPr/>
        </p:nvPicPr>
        <p:blipFill>
          <a:blip r:embed="rId8"/>
          <a:stretch>
            <a:fillRect/>
          </a:stretch>
        </p:blipFill>
        <p:spPr>
          <a:xfrm>
            <a:off x="7899612" y="5877345"/>
            <a:ext cx="348958" cy="348958"/>
          </a:xfrm>
          <a:prstGeom prst="rect">
            <a:avLst/>
          </a:prstGeom>
        </p:spPr>
      </p:pic>
      <p:pic>
        <p:nvPicPr>
          <p:cNvPr id="69" name="Picture 68"/>
          <p:cNvPicPr>
            <a:picLocks noChangeAspect="1"/>
          </p:cNvPicPr>
          <p:nvPr/>
        </p:nvPicPr>
        <p:blipFill>
          <a:blip r:embed="rId8"/>
          <a:stretch>
            <a:fillRect/>
          </a:stretch>
        </p:blipFill>
        <p:spPr>
          <a:xfrm>
            <a:off x="8280405" y="5877345"/>
            <a:ext cx="348958" cy="348958"/>
          </a:xfrm>
          <a:prstGeom prst="rect">
            <a:avLst/>
          </a:prstGeom>
        </p:spPr>
      </p:pic>
      <p:pic>
        <p:nvPicPr>
          <p:cNvPr id="70" name="Picture 69"/>
          <p:cNvPicPr>
            <a:picLocks noChangeAspect="1"/>
          </p:cNvPicPr>
          <p:nvPr/>
        </p:nvPicPr>
        <p:blipFill>
          <a:blip r:embed="rId8"/>
          <a:stretch>
            <a:fillRect/>
          </a:stretch>
        </p:blipFill>
        <p:spPr>
          <a:xfrm>
            <a:off x="8661197" y="5877345"/>
            <a:ext cx="348958" cy="348958"/>
          </a:xfrm>
          <a:prstGeom prst="rect">
            <a:avLst/>
          </a:prstGeom>
        </p:spPr>
      </p:pic>
      <p:pic>
        <p:nvPicPr>
          <p:cNvPr id="71" name="Picture 70"/>
          <p:cNvPicPr>
            <a:picLocks noChangeAspect="1"/>
          </p:cNvPicPr>
          <p:nvPr/>
        </p:nvPicPr>
        <p:blipFill>
          <a:blip r:embed="rId8"/>
          <a:stretch>
            <a:fillRect/>
          </a:stretch>
        </p:blipFill>
        <p:spPr>
          <a:xfrm>
            <a:off x="6002977" y="6204224"/>
            <a:ext cx="348958" cy="348958"/>
          </a:xfrm>
          <a:prstGeom prst="rect">
            <a:avLst/>
          </a:prstGeom>
        </p:spPr>
      </p:pic>
      <p:pic>
        <p:nvPicPr>
          <p:cNvPr id="72" name="Picture 71"/>
          <p:cNvPicPr>
            <a:picLocks noChangeAspect="1"/>
          </p:cNvPicPr>
          <p:nvPr/>
        </p:nvPicPr>
        <p:blipFill>
          <a:blip r:embed="rId8"/>
          <a:stretch>
            <a:fillRect/>
          </a:stretch>
        </p:blipFill>
        <p:spPr>
          <a:xfrm>
            <a:off x="6383770" y="6204224"/>
            <a:ext cx="348958" cy="348958"/>
          </a:xfrm>
          <a:prstGeom prst="rect">
            <a:avLst/>
          </a:prstGeom>
        </p:spPr>
      </p:pic>
      <p:pic>
        <p:nvPicPr>
          <p:cNvPr id="73" name="Picture 72"/>
          <p:cNvPicPr>
            <a:picLocks noChangeAspect="1"/>
          </p:cNvPicPr>
          <p:nvPr/>
        </p:nvPicPr>
        <p:blipFill>
          <a:blip r:embed="rId8"/>
          <a:stretch>
            <a:fillRect/>
          </a:stretch>
        </p:blipFill>
        <p:spPr>
          <a:xfrm>
            <a:off x="6764563" y="6204224"/>
            <a:ext cx="348958" cy="348958"/>
          </a:xfrm>
          <a:prstGeom prst="rect">
            <a:avLst/>
          </a:prstGeom>
        </p:spPr>
      </p:pic>
      <p:pic>
        <p:nvPicPr>
          <p:cNvPr id="74" name="Picture 73"/>
          <p:cNvPicPr>
            <a:picLocks noChangeAspect="1"/>
          </p:cNvPicPr>
          <p:nvPr/>
        </p:nvPicPr>
        <p:blipFill>
          <a:blip r:embed="rId8"/>
          <a:stretch>
            <a:fillRect/>
          </a:stretch>
        </p:blipFill>
        <p:spPr>
          <a:xfrm>
            <a:off x="7145356" y="6204224"/>
            <a:ext cx="348958" cy="348958"/>
          </a:xfrm>
          <a:prstGeom prst="rect">
            <a:avLst/>
          </a:prstGeom>
        </p:spPr>
      </p:pic>
      <p:sp>
        <p:nvSpPr>
          <p:cNvPr id="5" name="TextBox 4"/>
          <p:cNvSpPr txBox="1"/>
          <p:nvPr/>
        </p:nvSpPr>
        <p:spPr>
          <a:xfrm>
            <a:off x="7528261" y="6121069"/>
            <a:ext cx="1544075" cy="369332"/>
          </a:xfrm>
          <a:prstGeom prst="rect">
            <a:avLst/>
          </a:prstGeom>
          <a:noFill/>
        </p:spPr>
        <p:txBody>
          <a:bodyPr wrap="none" rtlCol="0">
            <a:spAutoFit/>
          </a:bodyPr>
          <a:lstStyle/>
          <a:p>
            <a:r>
              <a:rPr lang="en-US" dirty="0" smtClean="0"/>
              <a:t>.  .  .  .  .  .  .  .  .</a:t>
            </a:r>
            <a:endParaRPr lang="en-US" dirty="0"/>
          </a:p>
        </p:txBody>
      </p:sp>
      <p:sp>
        <p:nvSpPr>
          <p:cNvPr id="12" name="Slide Number Placeholder 11"/>
          <p:cNvSpPr>
            <a:spLocks noGrp="1"/>
          </p:cNvSpPr>
          <p:nvPr>
            <p:ph type="sldNum" sz="quarter" idx="12"/>
          </p:nvPr>
        </p:nvSpPr>
        <p:spPr/>
        <p:txBody>
          <a:bodyPr/>
          <a:lstStyle/>
          <a:p>
            <a:fld id="{8A92EBC0-2756-0B49-BBEC-14BFE17E3BFD}" type="slidenum">
              <a:rPr lang="en-US" smtClean="0"/>
              <a:t>15</a:t>
            </a:fld>
            <a:endParaRPr lang="en-US"/>
          </a:p>
        </p:txBody>
      </p:sp>
      <p:sp>
        <p:nvSpPr>
          <p:cNvPr id="2" name="Explosion 1 1"/>
          <p:cNvSpPr/>
          <p:nvPr/>
        </p:nvSpPr>
        <p:spPr>
          <a:xfrm>
            <a:off x="3489375" y="2688657"/>
            <a:ext cx="571500" cy="352017"/>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Explosion 1 75"/>
          <p:cNvSpPr/>
          <p:nvPr/>
        </p:nvSpPr>
        <p:spPr>
          <a:xfrm>
            <a:off x="5194008" y="3600757"/>
            <a:ext cx="1150574" cy="901083"/>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Explosion 1 76"/>
          <p:cNvSpPr/>
          <p:nvPr/>
        </p:nvSpPr>
        <p:spPr>
          <a:xfrm>
            <a:off x="4029521" y="2793129"/>
            <a:ext cx="694879" cy="608033"/>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Explosion 1 77"/>
          <p:cNvSpPr/>
          <p:nvPr/>
        </p:nvSpPr>
        <p:spPr>
          <a:xfrm>
            <a:off x="2608778" y="2470602"/>
            <a:ext cx="582578" cy="488338"/>
          </a:xfrm>
          <a:prstGeom prst="irregularSeal1">
            <a:avLst/>
          </a:prstGeom>
          <a:solidFill>
            <a:srgbClr val="FFFFFF"/>
          </a:solidFill>
          <a:ln>
            <a:solidFill>
              <a:srgbClr val="00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3971132"/>
            <a:ext cx="1616830" cy="787529"/>
          </a:xfrm>
          <a:prstGeom prst="rect">
            <a:avLst/>
          </a:prstGeom>
        </p:spPr>
      </p:pic>
      <p:sp>
        <p:nvSpPr>
          <p:cNvPr id="80" name="TextBox 79"/>
          <p:cNvSpPr txBox="1"/>
          <p:nvPr/>
        </p:nvSpPr>
        <p:spPr>
          <a:xfrm>
            <a:off x="2183825" y="4758279"/>
            <a:ext cx="1313180" cy="369332"/>
          </a:xfrm>
          <a:prstGeom prst="rect">
            <a:avLst/>
          </a:prstGeom>
          <a:noFill/>
        </p:spPr>
        <p:txBody>
          <a:bodyPr wrap="none" rtlCol="0">
            <a:spAutoFit/>
          </a:bodyPr>
          <a:lstStyle/>
          <a:p>
            <a:pPr algn="ctr"/>
            <a:r>
              <a:rPr lang="en-US" dirty="0" smtClean="0">
                <a:latin typeface="Minion Pro"/>
                <a:cs typeface="Minion Pro"/>
              </a:rPr>
              <a:t>Asynchrony</a:t>
            </a:r>
            <a:endParaRPr lang="en-US" dirty="0">
              <a:latin typeface="Minion Pro"/>
              <a:cs typeface="Minion Pro"/>
            </a:endParaRPr>
          </a:p>
        </p:txBody>
      </p:sp>
      <p:pic>
        <p:nvPicPr>
          <p:cNvPr id="81" name="Picture 80"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2852" y="594870"/>
            <a:ext cx="1616830" cy="787529"/>
          </a:xfrm>
          <a:prstGeom prst="rect">
            <a:avLst/>
          </a:prstGeom>
        </p:spPr>
      </p:pic>
      <p:sp>
        <p:nvSpPr>
          <p:cNvPr id="82" name="TextBox 81"/>
          <p:cNvSpPr txBox="1"/>
          <p:nvPr/>
        </p:nvSpPr>
        <p:spPr>
          <a:xfrm>
            <a:off x="5922062" y="1382017"/>
            <a:ext cx="1518414" cy="369332"/>
          </a:xfrm>
          <a:prstGeom prst="rect">
            <a:avLst/>
          </a:prstGeom>
          <a:noFill/>
        </p:spPr>
        <p:txBody>
          <a:bodyPr wrap="none" rtlCol="0">
            <a:spAutoFit/>
          </a:bodyPr>
          <a:lstStyle/>
          <a:p>
            <a:pPr algn="ctr"/>
            <a:r>
              <a:rPr lang="en-US" dirty="0" smtClean="0">
                <a:latin typeface="Minion Pro"/>
                <a:cs typeface="Minion Pro"/>
              </a:rPr>
              <a:t>Partial failures</a:t>
            </a:r>
            <a:endParaRPr lang="en-US" dirty="0">
              <a:latin typeface="Minion Pro"/>
              <a:cs typeface="Minion Pro"/>
            </a:endParaRPr>
          </a:p>
        </p:txBody>
      </p:sp>
      <p:pic>
        <p:nvPicPr>
          <p:cNvPr id="83" name="Picture 82"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2460" y="5416695"/>
            <a:ext cx="1616830" cy="787529"/>
          </a:xfrm>
          <a:prstGeom prst="rect">
            <a:avLst/>
          </a:prstGeom>
        </p:spPr>
      </p:pic>
      <p:sp>
        <p:nvSpPr>
          <p:cNvPr id="84" name="TextBox 83"/>
          <p:cNvSpPr txBox="1"/>
          <p:nvPr/>
        </p:nvSpPr>
        <p:spPr>
          <a:xfrm>
            <a:off x="2956694" y="6203842"/>
            <a:ext cx="2208373" cy="369332"/>
          </a:xfrm>
          <a:prstGeom prst="rect">
            <a:avLst/>
          </a:prstGeom>
          <a:noFill/>
        </p:spPr>
        <p:txBody>
          <a:bodyPr wrap="none" rtlCol="0">
            <a:spAutoFit/>
          </a:bodyPr>
          <a:lstStyle/>
          <a:p>
            <a:pPr algn="ctr"/>
            <a:r>
              <a:rPr lang="en-US" dirty="0" smtClean="0">
                <a:latin typeface="Minion Pro"/>
                <a:cs typeface="Minion Pro"/>
              </a:rPr>
              <a:t>Non-cache-coherence</a:t>
            </a:r>
            <a:endParaRPr lang="en-US" dirty="0">
              <a:latin typeface="Minion Pro"/>
              <a:cs typeface="Minion Pro"/>
            </a:endParaRPr>
          </a:p>
        </p:txBody>
      </p:sp>
      <p:pic>
        <p:nvPicPr>
          <p:cNvPr id="85" name="Picture 8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6170" y="201105"/>
            <a:ext cx="1616830" cy="787529"/>
          </a:xfrm>
          <a:prstGeom prst="rect">
            <a:avLst/>
          </a:prstGeom>
        </p:spPr>
      </p:pic>
      <p:sp>
        <p:nvSpPr>
          <p:cNvPr id="86" name="TextBox 85"/>
          <p:cNvSpPr txBox="1"/>
          <p:nvPr/>
        </p:nvSpPr>
        <p:spPr>
          <a:xfrm>
            <a:off x="3512518" y="988252"/>
            <a:ext cx="2044149" cy="369332"/>
          </a:xfrm>
          <a:prstGeom prst="rect">
            <a:avLst/>
          </a:prstGeom>
          <a:noFill/>
        </p:spPr>
        <p:txBody>
          <a:bodyPr wrap="none" rtlCol="0">
            <a:spAutoFit/>
          </a:bodyPr>
          <a:lstStyle/>
          <a:p>
            <a:pPr algn="ctr"/>
            <a:r>
              <a:rPr lang="en-US" dirty="0" smtClean="0">
                <a:latin typeface="Minion Pro"/>
                <a:cs typeface="Minion Pro"/>
              </a:rPr>
              <a:t>Relaxed consistency</a:t>
            </a:r>
            <a:endParaRPr lang="en-US" dirty="0">
              <a:latin typeface="Minion Pro"/>
              <a:cs typeface="Minion Pro"/>
            </a:endParaRPr>
          </a:p>
        </p:txBody>
      </p:sp>
      <p:pic>
        <p:nvPicPr>
          <p:cNvPr id="87" name="Picture 8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91" y="385771"/>
            <a:ext cx="1616830" cy="787529"/>
          </a:xfrm>
          <a:prstGeom prst="rect">
            <a:avLst/>
          </a:prstGeom>
        </p:spPr>
      </p:pic>
      <p:sp>
        <p:nvSpPr>
          <p:cNvPr id="88" name="TextBox 87"/>
          <p:cNvSpPr txBox="1"/>
          <p:nvPr/>
        </p:nvSpPr>
        <p:spPr>
          <a:xfrm>
            <a:off x="7939290" y="1172918"/>
            <a:ext cx="915635" cy="369332"/>
          </a:xfrm>
          <a:prstGeom prst="rect">
            <a:avLst/>
          </a:prstGeom>
          <a:noFill/>
        </p:spPr>
        <p:txBody>
          <a:bodyPr wrap="none" rtlCol="0">
            <a:spAutoFit/>
          </a:bodyPr>
          <a:lstStyle/>
          <a:p>
            <a:pPr algn="ctr"/>
            <a:r>
              <a:rPr lang="en-US" dirty="0" smtClean="0">
                <a:latin typeface="Minion Pro"/>
                <a:cs typeface="Minion Pro"/>
              </a:rPr>
              <a:t>Latency</a:t>
            </a:r>
            <a:endParaRPr lang="en-US" dirty="0">
              <a:latin typeface="Minion Pro"/>
              <a:cs typeface="Minion Pro"/>
            </a:endParaRPr>
          </a:p>
        </p:txBody>
      </p:sp>
      <p:pic>
        <p:nvPicPr>
          <p:cNvPr id="4" name="Picture 3"/>
          <p:cNvPicPr>
            <a:picLocks noChangeAspect="1"/>
          </p:cNvPicPr>
          <p:nvPr/>
        </p:nvPicPr>
        <p:blipFill>
          <a:blip r:embed="rId9"/>
          <a:stretch>
            <a:fillRect/>
          </a:stretch>
        </p:blipFill>
        <p:spPr>
          <a:xfrm>
            <a:off x="4324957" y="2929701"/>
            <a:ext cx="977900" cy="1275522"/>
          </a:xfrm>
          <a:prstGeom prst="rect">
            <a:avLst/>
          </a:prstGeom>
        </p:spPr>
      </p:pic>
      <p:pic>
        <p:nvPicPr>
          <p:cNvPr id="89" name="Picture 88"/>
          <p:cNvPicPr>
            <a:picLocks noChangeAspect="1"/>
          </p:cNvPicPr>
          <p:nvPr/>
        </p:nvPicPr>
        <p:blipFill>
          <a:blip r:embed="rId9"/>
          <a:stretch>
            <a:fillRect/>
          </a:stretch>
        </p:blipFill>
        <p:spPr>
          <a:xfrm>
            <a:off x="3438574" y="1660895"/>
            <a:ext cx="740985" cy="966502"/>
          </a:xfrm>
          <a:prstGeom prst="rect">
            <a:avLst/>
          </a:prstGeom>
        </p:spPr>
      </p:pic>
      <p:pic>
        <p:nvPicPr>
          <p:cNvPr id="90" name="Picture 89"/>
          <p:cNvPicPr>
            <a:picLocks noChangeAspect="1"/>
          </p:cNvPicPr>
          <p:nvPr/>
        </p:nvPicPr>
        <p:blipFill>
          <a:blip r:embed="rId10"/>
          <a:stretch>
            <a:fillRect/>
          </a:stretch>
        </p:blipFill>
        <p:spPr>
          <a:xfrm>
            <a:off x="8248570" y="4271111"/>
            <a:ext cx="741558" cy="856500"/>
          </a:xfrm>
          <a:prstGeom prst="rect">
            <a:avLst/>
          </a:prstGeom>
        </p:spPr>
      </p:pic>
      <p:pic>
        <p:nvPicPr>
          <p:cNvPr id="91" name="Picture 90"/>
          <p:cNvPicPr>
            <a:picLocks noChangeAspect="1"/>
          </p:cNvPicPr>
          <p:nvPr/>
        </p:nvPicPr>
        <p:blipFill>
          <a:blip r:embed="rId11"/>
          <a:stretch>
            <a:fillRect/>
          </a:stretch>
        </p:blipFill>
        <p:spPr>
          <a:xfrm>
            <a:off x="7679984" y="3720640"/>
            <a:ext cx="600421" cy="885621"/>
          </a:xfrm>
          <a:prstGeom prst="rect">
            <a:avLst/>
          </a:prstGeom>
        </p:spPr>
      </p:pic>
    </p:spTree>
    <p:custDataLst>
      <p:tags r:id="rId1"/>
    </p:custDataLst>
    <p:extLst>
      <p:ext uri="{BB962C8B-B14F-4D97-AF65-F5344CB8AC3E}">
        <p14:creationId xmlns:p14="http://schemas.microsoft.com/office/powerpoint/2010/main" val="240135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16</a:t>
            </a:fld>
            <a:endParaRPr lang="en-US"/>
          </a:p>
        </p:txBody>
      </p:sp>
      <p:pic>
        <p:nvPicPr>
          <p:cNvPr id="5" name="Picture 4"/>
          <p:cNvPicPr>
            <a:picLocks noChangeAspect="1"/>
          </p:cNvPicPr>
          <p:nvPr/>
        </p:nvPicPr>
        <p:blipFill>
          <a:blip r:embed="rId4"/>
          <a:stretch>
            <a:fillRect/>
          </a:stretch>
        </p:blipFill>
        <p:spPr>
          <a:xfrm>
            <a:off x="973663" y="1233812"/>
            <a:ext cx="3496234" cy="1576080"/>
          </a:xfrm>
          <a:prstGeom prst="rect">
            <a:avLst/>
          </a:prstGeom>
        </p:spPr>
      </p:pic>
      <p:sp>
        <p:nvSpPr>
          <p:cNvPr id="15" name="Content Placeholder 2"/>
          <p:cNvSpPr>
            <a:spLocks noGrp="1"/>
          </p:cNvSpPr>
          <p:nvPr>
            <p:ph idx="1"/>
          </p:nvPr>
        </p:nvSpPr>
        <p:spPr>
          <a:xfrm>
            <a:off x="457200" y="3632199"/>
            <a:ext cx="8229600" cy="2853267"/>
          </a:xfrm>
        </p:spPr>
        <p:txBody>
          <a:bodyPr>
            <a:noAutofit/>
          </a:bodyPr>
          <a:lstStyle/>
          <a:p>
            <a:r>
              <a:rPr lang="en-US" sz="2800" i="1" dirty="0" smtClean="0">
                <a:solidFill>
                  <a:srgbClr val="FF0000"/>
                </a:solidFill>
              </a:rPr>
              <a:t>Mutation of shared state</a:t>
            </a:r>
            <a:r>
              <a:rPr lang="en-US" sz="2800" i="1" dirty="0" smtClean="0"/>
              <a:t> </a:t>
            </a:r>
            <a:r>
              <a:rPr lang="en-US" sz="2800" dirty="0" smtClean="0"/>
              <a:t>causes weak consistency issues</a:t>
            </a:r>
          </a:p>
          <a:p>
            <a:r>
              <a:rPr lang="en-US" sz="2800" i="1" dirty="0" smtClean="0">
                <a:solidFill>
                  <a:srgbClr val="008000"/>
                </a:solidFill>
              </a:rPr>
              <a:t>Tame shared state mutation</a:t>
            </a:r>
            <a:r>
              <a:rPr lang="en-US" sz="2800" dirty="0" smtClean="0"/>
              <a:t> </a:t>
            </a:r>
            <a:r>
              <a:rPr lang="en-US" sz="2800" dirty="0" smtClean="0">
                <a:sym typeface="Wingdings"/>
              </a:rPr>
              <a:t> mitigate weak consistency issues</a:t>
            </a:r>
          </a:p>
          <a:p>
            <a:r>
              <a:rPr lang="en-US" sz="2800" dirty="0" smtClean="0">
                <a:solidFill>
                  <a:srgbClr val="0000FF"/>
                </a:solidFill>
                <a:sym typeface="Wingdings"/>
              </a:rPr>
              <a:t>Functional programming</a:t>
            </a:r>
          </a:p>
          <a:p>
            <a:pPr lvl="1"/>
            <a:r>
              <a:rPr lang="en-US" sz="2400" dirty="0" smtClean="0">
                <a:sym typeface="Wingdings"/>
              </a:rPr>
              <a:t>Mutations are </a:t>
            </a:r>
            <a:r>
              <a:rPr lang="en-US" sz="2400" i="1" dirty="0" smtClean="0">
                <a:solidFill>
                  <a:srgbClr val="008000"/>
                </a:solidFill>
                <a:sym typeface="Wingdings"/>
              </a:rPr>
              <a:t>rare and explicit!</a:t>
            </a:r>
          </a:p>
          <a:p>
            <a:endParaRPr lang="en-US" sz="2800" dirty="0" smtClean="0">
              <a:sym typeface="Wingdings"/>
            </a:endParaRPr>
          </a:p>
          <a:p>
            <a:pPr lvl="1"/>
            <a:endParaRPr lang="en-US" sz="2400" dirty="0"/>
          </a:p>
        </p:txBody>
      </p:sp>
      <p:grpSp>
        <p:nvGrpSpPr>
          <p:cNvPr id="36" name="Group 35"/>
          <p:cNvGrpSpPr/>
          <p:nvPr/>
        </p:nvGrpSpPr>
        <p:grpSpPr>
          <a:xfrm>
            <a:off x="5150715" y="901700"/>
            <a:ext cx="3446047" cy="2393200"/>
            <a:chOff x="1943140" y="2690336"/>
            <a:chExt cx="4749760" cy="3195364"/>
          </a:xfrm>
        </p:grpSpPr>
        <p:sp>
          <p:nvSpPr>
            <p:cNvPr id="16" name="Rectangle 15"/>
            <p:cNvSpPr/>
            <p:nvPr/>
          </p:nvSpPr>
          <p:spPr>
            <a:xfrm>
              <a:off x="3718403"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Rectangle 16"/>
            <p:cNvSpPr/>
            <p:nvPr/>
          </p:nvSpPr>
          <p:spPr>
            <a:xfrm>
              <a:off x="5175470" y="3492500"/>
              <a:ext cx="180497"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8" name="Picture 17"/>
            <p:cNvPicPr>
              <a:picLocks noChangeAspect="1"/>
            </p:cNvPicPr>
            <p:nvPr/>
          </p:nvPicPr>
          <p:blipFill>
            <a:blip r:embed="rId5"/>
            <a:stretch>
              <a:fillRect/>
            </a:stretch>
          </p:blipFill>
          <p:spPr>
            <a:xfrm>
              <a:off x="2870200" y="5029200"/>
              <a:ext cx="741558" cy="856500"/>
            </a:xfrm>
            <a:prstGeom prst="rect">
              <a:avLst/>
            </a:prstGeom>
          </p:spPr>
        </p:pic>
        <p:sp>
          <p:nvSpPr>
            <p:cNvPr id="19" name="Rectangle 18"/>
            <p:cNvSpPr/>
            <p:nvPr/>
          </p:nvSpPr>
          <p:spPr>
            <a:xfrm>
              <a:off x="2374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srgbClr val="FF0000"/>
                  </a:solidFill>
                </a:rPr>
                <a:t>{???}</a:t>
              </a:r>
              <a:endParaRPr lang="en-US" sz="1200" dirty="0">
                <a:solidFill>
                  <a:srgbClr val="FF0000"/>
                </a:solidFill>
              </a:endParaRPr>
            </a:p>
          </p:txBody>
        </p:sp>
        <p:sp>
          <p:nvSpPr>
            <p:cNvPr id="20" name="Rectangle 19"/>
            <p:cNvSpPr/>
            <p:nvPr/>
          </p:nvSpPr>
          <p:spPr>
            <a:xfrm>
              <a:off x="5041900" y="3492500"/>
              <a:ext cx="1651000" cy="495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srgbClr val="FF0000"/>
                  </a:solidFill>
                </a:rPr>
                <a:t>{???}</a:t>
              </a:r>
              <a:endParaRPr lang="en-US" sz="1200" dirty="0">
                <a:solidFill>
                  <a:srgbClr val="FF0000"/>
                </a:solidFill>
              </a:endParaRPr>
            </a:p>
          </p:txBody>
        </p:sp>
        <p:sp>
          <p:nvSpPr>
            <p:cNvPr id="21" name="TextBox 20"/>
            <p:cNvSpPr txBox="1"/>
            <p:nvPr/>
          </p:nvSpPr>
          <p:spPr>
            <a:xfrm>
              <a:off x="2688967" y="3123168"/>
              <a:ext cx="1029436" cy="369332"/>
            </a:xfrm>
            <a:prstGeom prst="rect">
              <a:avLst/>
            </a:prstGeom>
            <a:noFill/>
          </p:spPr>
          <p:txBody>
            <a:bodyPr wrap="none" rtlCol="0">
              <a:spAutoFit/>
            </a:bodyPr>
            <a:lstStyle/>
            <a:p>
              <a:r>
                <a:rPr lang="en-US" sz="1200" dirty="0" smtClean="0">
                  <a:latin typeface="Minion Pro"/>
                  <a:cs typeface="Minion Pro"/>
                </a:rPr>
                <a:t>Replica 1</a:t>
              </a:r>
              <a:endParaRPr lang="en-US" sz="1200" dirty="0">
                <a:latin typeface="Minion Pro"/>
                <a:cs typeface="Minion Pro"/>
              </a:endParaRPr>
            </a:p>
          </p:txBody>
        </p:sp>
        <p:sp>
          <p:nvSpPr>
            <p:cNvPr id="22" name="TextBox 21"/>
            <p:cNvSpPr txBox="1"/>
            <p:nvPr/>
          </p:nvSpPr>
          <p:spPr>
            <a:xfrm>
              <a:off x="5355967" y="3123168"/>
              <a:ext cx="1031051" cy="369332"/>
            </a:xfrm>
            <a:prstGeom prst="rect">
              <a:avLst/>
            </a:prstGeom>
            <a:noFill/>
          </p:spPr>
          <p:txBody>
            <a:bodyPr wrap="none" rtlCol="0">
              <a:spAutoFit/>
            </a:bodyPr>
            <a:lstStyle/>
            <a:p>
              <a:r>
                <a:rPr lang="en-US" sz="1200" dirty="0" smtClean="0">
                  <a:latin typeface="Minion Pro"/>
                  <a:cs typeface="Minion Pro"/>
                </a:rPr>
                <a:t>Replica 2</a:t>
              </a:r>
              <a:endParaRPr lang="en-US" sz="1200" dirty="0">
                <a:latin typeface="Minion Pro"/>
                <a:cs typeface="Minion Pro"/>
              </a:endParaRPr>
            </a:p>
          </p:txBody>
        </p:sp>
        <p:cxnSp>
          <p:nvCxnSpPr>
            <p:cNvPr id="23" name="Straight Arrow Connector 22"/>
            <p:cNvCxnSpPr/>
            <p:nvPr/>
          </p:nvCxnSpPr>
          <p:spPr>
            <a:xfrm flipV="1">
              <a:off x="30480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43140" y="4388084"/>
              <a:ext cx="1104860" cy="369332"/>
            </a:xfrm>
            <a:prstGeom prst="rect">
              <a:avLst/>
            </a:prstGeom>
            <a:noFill/>
          </p:spPr>
          <p:txBody>
            <a:bodyPr wrap="square" rtlCol="0">
              <a:spAutoFit/>
            </a:bodyPr>
            <a:lstStyle/>
            <a:p>
              <a:r>
                <a:rPr lang="en-US" sz="1200" dirty="0" smtClean="0">
                  <a:latin typeface="Consolas"/>
                  <a:cs typeface="Consolas"/>
                </a:rPr>
                <a:t>Add(42)</a:t>
              </a:r>
              <a:endParaRPr lang="en-US" sz="1200" dirty="0">
                <a:latin typeface="Consolas"/>
                <a:cs typeface="Consolas"/>
              </a:endParaRPr>
            </a:p>
          </p:txBody>
        </p:sp>
        <p:cxnSp>
          <p:nvCxnSpPr>
            <p:cNvPr id="25" name="Straight Arrow Connector 24"/>
            <p:cNvCxnSpPr/>
            <p:nvPr/>
          </p:nvCxnSpPr>
          <p:spPr>
            <a:xfrm>
              <a:off x="34163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403600" y="4374352"/>
              <a:ext cx="552430" cy="369332"/>
            </a:xfrm>
            <a:prstGeom prst="rect">
              <a:avLst/>
            </a:prstGeom>
            <a:noFill/>
          </p:spPr>
          <p:txBody>
            <a:bodyPr wrap="square" rtlCol="0">
              <a:spAutoFit/>
            </a:bodyPr>
            <a:lstStyle/>
            <a:p>
              <a:r>
                <a:rPr lang="en-US" sz="1200" dirty="0" smtClean="0">
                  <a:latin typeface="Consolas"/>
                  <a:cs typeface="Consolas"/>
                </a:rPr>
                <a:t>OK</a:t>
              </a:r>
              <a:endParaRPr lang="en-US" sz="1200" dirty="0">
                <a:latin typeface="Consolas"/>
                <a:cs typeface="Consolas"/>
              </a:endParaRPr>
            </a:p>
          </p:txBody>
        </p:sp>
        <p:cxnSp>
          <p:nvCxnSpPr>
            <p:cNvPr id="27" name="Straight Arrow Connector 26"/>
            <p:cNvCxnSpPr/>
            <p:nvPr/>
          </p:nvCxnSpPr>
          <p:spPr>
            <a:xfrm flipV="1">
              <a:off x="57531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648240" y="4388084"/>
              <a:ext cx="1104860" cy="369332"/>
            </a:xfrm>
            <a:prstGeom prst="rect">
              <a:avLst/>
            </a:prstGeom>
            <a:noFill/>
          </p:spPr>
          <p:txBody>
            <a:bodyPr wrap="square" rtlCol="0">
              <a:spAutoFit/>
            </a:bodyPr>
            <a:lstStyle/>
            <a:p>
              <a:r>
                <a:rPr lang="en-US" sz="1200" dirty="0" smtClean="0">
                  <a:latin typeface="Consolas"/>
                  <a:cs typeface="Consolas"/>
                </a:rPr>
                <a:t>Rem(42)</a:t>
              </a:r>
              <a:endParaRPr lang="en-US" sz="1200" dirty="0">
                <a:latin typeface="Consolas"/>
                <a:cs typeface="Consolas"/>
              </a:endParaRPr>
            </a:p>
          </p:txBody>
        </p:sp>
        <p:cxnSp>
          <p:nvCxnSpPr>
            <p:cNvPr id="29" name="Straight Arrow Connector 28"/>
            <p:cNvCxnSpPr/>
            <p:nvPr/>
          </p:nvCxnSpPr>
          <p:spPr>
            <a:xfrm>
              <a:off x="6121400" y="3987800"/>
              <a:ext cx="0" cy="1041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108700" y="4374352"/>
              <a:ext cx="552430" cy="369332"/>
            </a:xfrm>
            <a:prstGeom prst="rect">
              <a:avLst/>
            </a:prstGeom>
            <a:noFill/>
          </p:spPr>
          <p:txBody>
            <a:bodyPr wrap="square" rtlCol="0">
              <a:spAutoFit/>
            </a:bodyPr>
            <a:lstStyle/>
            <a:p>
              <a:r>
                <a:rPr lang="en-US" sz="1200" dirty="0" smtClean="0">
                  <a:latin typeface="Consolas"/>
                  <a:cs typeface="Consolas"/>
                </a:rPr>
                <a:t>OK</a:t>
              </a:r>
              <a:endParaRPr lang="en-US" sz="1200" dirty="0">
                <a:latin typeface="Consolas"/>
                <a:cs typeface="Consolas"/>
              </a:endParaRPr>
            </a:p>
          </p:txBody>
        </p:sp>
        <p:pic>
          <p:nvPicPr>
            <p:cNvPr id="31" name="Picture 30"/>
            <p:cNvPicPr>
              <a:picLocks noChangeAspect="1"/>
            </p:cNvPicPr>
            <p:nvPr/>
          </p:nvPicPr>
          <p:blipFill>
            <a:blip r:embed="rId6"/>
            <a:stretch>
              <a:fillRect/>
            </a:stretch>
          </p:blipFill>
          <p:spPr>
            <a:xfrm>
              <a:off x="5638800" y="5000078"/>
              <a:ext cx="600421" cy="885621"/>
            </a:xfrm>
            <a:prstGeom prst="rect">
              <a:avLst/>
            </a:prstGeom>
          </p:spPr>
        </p:pic>
        <p:cxnSp>
          <p:nvCxnSpPr>
            <p:cNvPr id="32" name="Curved Connector 31"/>
            <p:cNvCxnSpPr/>
            <p:nvPr/>
          </p:nvCxnSpPr>
          <p:spPr>
            <a:xfrm rot="5400000" flipH="1" flipV="1">
              <a:off x="4537185" y="2763967"/>
              <a:ext cx="12700" cy="1457067"/>
            </a:xfrm>
            <a:prstGeom prst="curvedConnector3">
              <a:avLst>
                <a:gd name="adj1" fmla="val 33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034770" y="2690336"/>
              <a:ext cx="1079500" cy="369332"/>
            </a:xfrm>
            <a:prstGeom prst="rect">
              <a:avLst/>
            </a:prstGeom>
            <a:noFill/>
          </p:spPr>
          <p:txBody>
            <a:bodyPr wrap="square" rtlCol="0">
              <a:spAutoFit/>
            </a:bodyPr>
            <a:lstStyle/>
            <a:p>
              <a:r>
                <a:rPr lang="en-US" sz="1200" dirty="0" smtClean="0">
                  <a:latin typeface="Consolas"/>
                  <a:cs typeface="Consolas"/>
                </a:rPr>
                <a:t>Add(42)</a:t>
              </a:r>
              <a:endParaRPr lang="en-US" sz="1200" dirty="0">
                <a:latin typeface="Consolas"/>
                <a:cs typeface="Consolas"/>
              </a:endParaRPr>
            </a:p>
          </p:txBody>
        </p:sp>
        <p:cxnSp>
          <p:nvCxnSpPr>
            <p:cNvPr id="34" name="Curved Connector 33"/>
            <p:cNvCxnSpPr/>
            <p:nvPr/>
          </p:nvCxnSpPr>
          <p:spPr>
            <a:xfrm rot="5400000" flipH="1" flipV="1">
              <a:off x="4528315" y="3271967"/>
              <a:ext cx="12700" cy="1457067"/>
            </a:xfrm>
            <a:prstGeom prst="curvedConnector3">
              <a:avLst>
                <a:gd name="adj1" fmla="val -3400016"/>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025900" y="4006851"/>
              <a:ext cx="1079500" cy="369332"/>
            </a:xfrm>
            <a:prstGeom prst="rect">
              <a:avLst/>
            </a:prstGeom>
            <a:noFill/>
          </p:spPr>
          <p:txBody>
            <a:bodyPr wrap="square" rtlCol="0">
              <a:spAutoFit/>
            </a:bodyPr>
            <a:lstStyle/>
            <a:p>
              <a:r>
                <a:rPr lang="en-US" sz="1200" dirty="0" smtClean="0">
                  <a:latin typeface="Consolas"/>
                  <a:cs typeface="Consolas"/>
                </a:rPr>
                <a:t>Rem(42)</a:t>
              </a:r>
              <a:endParaRPr lang="en-US" sz="1200" dirty="0">
                <a:latin typeface="Consolas"/>
                <a:cs typeface="Consolas"/>
              </a:endParaRPr>
            </a:p>
          </p:txBody>
        </p:sp>
      </p:grpSp>
    </p:spTree>
    <p:custDataLst>
      <p:tags r:id="rId1"/>
    </p:custDataLst>
    <p:extLst>
      <p:ext uri="{BB962C8B-B14F-4D97-AF65-F5344CB8AC3E}">
        <p14:creationId xmlns:p14="http://schemas.microsoft.com/office/powerpoint/2010/main" val="3234678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Wingdings"/>
              </a:rPr>
              <a:t>Thesis</a:t>
            </a:r>
            <a:endParaRPr lang="en-US" dirty="0"/>
          </a:p>
        </p:txBody>
      </p:sp>
      <p:sp>
        <p:nvSpPr>
          <p:cNvPr id="3" name="Content Placeholder 2"/>
          <p:cNvSpPr>
            <a:spLocks noGrp="1"/>
          </p:cNvSpPr>
          <p:nvPr>
            <p:ph idx="1"/>
          </p:nvPr>
        </p:nvSpPr>
        <p:spPr>
          <a:xfrm>
            <a:off x="0" y="1401227"/>
            <a:ext cx="9144000" cy="1651000"/>
          </a:xfrm>
        </p:spPr>
        <p:txBody>
          <a:bodyPr>
            <a:normAutofit/>
          </a:bodyPr>
          <a:lstStyle/>
          <a:p>
            <a:pPr marL="0" indent="0" algn="ctr">
              <a:buNone/>
            </a:pPr>
            <a:r>
              <a:rPr lang="en-US" dirty="0" smtClean="0">
                <a:sym typeface="Wingdings"/>
              </a:rPr>
              <a:t>Functional </a:t>
            </a:r>
            <a:r>
              <a:rPr lang="en-US" dirty="0">
                <a:sym typeface="Wingdings"/>
              </a:rPr>
              <a:t>programming abstractions </a:t>
            </a:r>
            <a:r>
              <a:rPr lang="en-US" dirty="0" smtClean="0">
                <a:sym typeface="Wingdings"/>
              </a:rPr>
              <a:t>simplify scalable concurrent </a:t>
            </a:r>
            <a:r>
              <a:rPr lang="en-US" dirty="0">
                <a:sym typeface="Wingdings"/>
              </a:rPr>
              <a:t>programming under weak </a:t>
            </a:r>
            <a:r>
              <a:rPr lang="en-US" dirty="0" smtClean="0">
                <a:sym typeface="Wingdings"/>
              </a:rPr>
              <a:t>consistency</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17</a:t>
            </a:fld>
            <a:endParaRPr lang="en-US" dirty="0"/>
          </a:p>
        </p:txBody>
      </p:sp>
      <p:sp>
        <p:nvSpPr>
          <p:cNvPr id="5" name="Notched Right Arrow 4"/>
          <p:cNvSpPr/>
          <p:nvPr/>
        </p:nvSpPr>
        <p:spPr>
          <a:xfrm rot="7200000">
            <a:off x="1877003" y="2909620"/>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Notched Right Arrow 5"/>
          <p:cNvSpPr/>
          <p:nvPr/>
        </p:nvSpPr>
        <p:spPr>
          <a:xfrm rot="3600000">
            <a:off x="6154400" y="2909620"/>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Notched Right Arrow 6"/>
          <p:cNvSpPr/>
          <p:nvPr/>
        </p:nvSpPr>
        <p:spPr>
          <a:xfrm rot="5400000">
            <a:off x="4070351" y="2986617"/>
            <a:ext cx="1003300"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57200" y="5278966"/>
            <a:ext cx="2641600" cy="6731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Non-cache-coherent Multicore</a:t>
            </a:r>
            <a:endParaRPr lang="en-US" dirty="0">
              <a:latin typeface="Minion Pro"/>
              <a:cs typeface="Minion Pro"/>
            </a:endParaRPr>
          </a:p>
        </p:txBody>
      </p:sp>
      <p:sp>
        <p:nvSpPr>
          <p:cNvPr id="10" name="Rectangle 9"/>
          <p:cNvSpPr/>
          <p:nvPr/>
        </p:nvSpPr>
        <p:spPr>
          <a:xfrm>
            <a:off x="457200" y="4593166"/>
            <a:ext cx="2641600" cy="6731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smtClean="0">
                <a:latin typeface="Minion Pro"/>
                <a:cs typeface="Minion Pro"/>
              </a:rPr>
              <a:t>Aneris</a:t>
            </a:r>
            <a:endParaRPr lang="en-US" sz="2400" b="1" dirty="0">
              <a:latin typeface="Minion Pro"/>
              <a:cs typeface="Minion Pro"/>
            </a:endParaRPr>
          </a:p>
        </p:txBody>
      </p:sp>
      <p:sp>
        <p:nvSpPr>
          <p:cNvPr id="11" name="Rectangle 10"/>
          <p:cNvSpPr/>
          <p:nvPr/>
        </p:nvSpPr>
        <p:spPr>
          <a:xfrm>
            <a:off x="457200" y="3907366"/>
            <a:ext cx="2641600" cy="673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Cache-coherent, seq. consistent </a:t>
            </a:r>
            <a:r>
              <a:rPr lang="en-US" dirty="0" err="1">
                <a:latin typeface="Minion Pro"/>
                <a:cs typeface="Minion Pro"/>
              </a:rPr>
              <a:t>p</a:t>
            </a:r>
            <a:r>
              <a:rPr lang="en-US" dirty="0" err="1" smtClean="0">
                <a:latin typeface="Minion Pro"/>
                <a:cs typeface="Minion Pro"/>
              </a:rPr>
              <a:t>rog</a:t>
            </a:r>
            <a:r>
              <a:rPr lang="en-US" dirty="0" smtClean="0">
                <a:latin typeface="Minion Pro"/>
                <a:cs typeface="Minion Pro"/>
              </a:rPr>
              <a:t>. </a:t>
            </a:r>
            <a:r>
              <a:rPr lang="en-US" dirty="0">
                <a:latin typeface="Minion Pro"/>
                <a:cs typeface="Minion Pro"/>
              </a:rPr>
              <a:t>m</a:t>
            </a:r>
            <a:r>
              <a:rPr lang="en-US" dirty="0" smtClean="0">
                <a:latin typeface="Minion Pro"/>
                <a:cs typeface="Minion Pro"/>
              </a:rPr>
              <a:t>odel</a:t>
            </a:r>
            <a:endParaRPr lang="en-US" dirty="0">
              <a:latin typeface="Minion Pro"/>
              <a:cs typeface="Minion Pro"/>
            </a:endParaRPr>
          </a:p>
        </p:txBody>
      </p:sp>
      <p:sp>
        <p:nvSpPr>
          <p:cNvPr id="15" name="Rectangle 14"/>
          <p:cNvSpPr/>
          <p:nvPr/>
        </p:nvSpPr>
        <p:spPr>
          <a:xfrm>
            <a:off x="3251200" y="5266266"/>
            <a:ext cx="2641600" cy="6731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Asynchronous Distributed System</a:t>
            </a:r>
            <a:endParaRPr lang="en-US" dirty="0">
              <a:latin typeface="Minion Pro"/>
              <a:cs typeface="Minion Pro"/>
            </a:endParaRPr>
          </a:p>
        </p:txBody>
      </p:sp>
      <p:sp>
        <p:nvSpPr>
          <p:cNvPr id="16" name="Rectangle 15"/>
          <p:cNvSpPr/>
          <p:nvPr/>
        </p:nvSpPr>
        <p:spPr>
          <a:xfrm>
            <a:off x="3251200" y="4580466"/>
            <a:ext cx="2641600" cy="6731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smtClean="0">
                <a:latin typeface="Minion Pro"/>
                <a:cs typeface="Minion Pro"/>
              </a:rPr>
              <a:t>RxCML</a:t>
            </a:r>
            <a:endParaRPr lang="en-US" sz="2400" b="1" dirty="0">
              <a:latin typeface="Minion Pro"/>
              <a:cs typeface="Minion Pro"/>
            </a:endParaRPr>
          </a:p>
        </p:txBody>
      </p:sp>
      <p:sp>
        <p:nvSpPr>
          <p:cNvPr id="17" name="Rectangle 16"/>
          <p:cNvSpPr/>
          <p:nvPr/>
        </p:nvSpPr>
        <p:spPr>
          <a:xfrm>
            <a:off x="3251200" y="3894666"/>
            <a:ext cx="2641600" cy="673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Strongly Consistent </a:t>
            </a:r>
          </a:p>
          <a:p>
            <a:pPr algn="ctr"/>
            <a:r>
              <a:rPr lang="en-US" dirty="0" smtClean="0">
                <a:latin typeface="Minion Pro"/>
                <a:cs typeface="Minion Pro"/>
              </a:rPr>
              <a:t>CML Semantics</a:t>
            </a:r>
            <a:endParaRPr lang="en-US" dirty="0">
              <a:latin typeface="Minion Pro"/>
              <a:cs typeface="Minion Pro"/>
            </a:endParaRPr>
          </a:p>
        </p:txBody>
      </p:sp>
      <p:sp>
        <p:nvSpPr>
          <p:cNvPr id="18" name="Rectangle 17"/>
          <p:cNvSpPr/>
          <p:nvPr/>
        </p:nvSpPr>
        <p:spPr>
          <a:xfrm>
            <a:off x="6045200" y="5253566"/>
            <a:ext cx="2641600" cy="6731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Minion Pro"/>
                <a:cs typeface="Minion Pro"/>
              </a:rPr>
              <a:t>Off-the-shelf eventually consistent data store</a:t>
            </a:r>
            <a:endParaRPr lang="en-US" dirty="0">
              <a:latin typeface="Minion Pro"/>
              <a:cs typeface="Minion Pro"/>
            </a:endParaRPr>
          </a:p>
        </p:txBody>
      </p:sp>
      <p:sp>
        <p:nvSpPr>
          <p:cNvPr id="19" name="Rectangle 18"/>
          <p:cNvSpPr/>
          <p:nvPr/>
        </p:nvSpPr>
        <p:spPr>
          <a:xfrm>
            <a:off x="6045200" y="4567766"/>
            <a:ext cx="2641600" cy="6731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smtClean="0">
                <a:latin typeface="Minion Pro"/>
                <a:cs typeface="Minion Pro"/>
              </a:rPr>
              <a:t>Quelea</a:t>
            </a:r>
            <a:endParaRPr lang="en-US" sz="2400" b="1" dirty="0">
              <a:latin typeface="Minion Pro"/>
              <a:cs typeface="Minion Pro"/>
            </a:endParaRPr>
          </a:p>
        </p:txBody>
      </p:sp>
      <p:sp>
        <p:nvSpPr>
          <p:cNvPr id="20" name="Rectangle 19"/>
          <p:cNvSpPr/>
          <p:nvPr/>
        </p:nvSpPr>
        <p:spPr>
          <a:xfrm>
            <a:off x="6045200" y="3881966"/>
            <a:ext cx="2641600" cy="673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Declarative, extensible, high-level </a:t>
            </a:r>
            <a:r>
              <a:rPr lang="en-US" dirty="0" err="1" smtClean="0">
                <a:latin typeface="Minion Pro"/>
                <a:cs typeface="Minion Pro"/>
              </a:rPr>
              <a:t>prog</a:t>
            </a:r>
            <a:r>
              <a:rPr lang="en-US" dirty="0" smtClean="0">
                <a:latin typeface="Minion Pro"/>
                <a:cs typeface="Minion Pro"/>
              </a:rPr>
              <a:t>. model</a:t>
            </a:r>
            <a:endParaRPr lang="en-US" dirty="0">
              <a:latin typeface="Minion Pro"/>
              <a:cs typeface="Minion Pro"/>
            </a:endParaRPr>
          </a:p>
        </p:txBody>
      </p:sp>
      <p:sp>
        <p:nvSpPr>
          <p:cNvPr id="21" name="TextBox 20"/>
          <p:cNvSpPr txBox="1"/>
          <p:nvPr/>
        </p:nvSpPr>
        <p:spPr>
          <a:xfrm>
            <a:off x="591605" y="6046284"/>
            <a:ext cx="2469095" cy="276999"/>
          </a:xfrm>
          <a:prstGeom prst="rect">
            <a:avLst/>
          </a:prstGeom>
          <a:noFill/>
        </p:spPr>
        <p:txBody>
          <a:bodyPr wrap="none" rtlCol="0">
            <a:spAutoFit/>
          </a:bodyPr>
          <a:lstStyle/>
          <a:p>
            <a:r>
              <a:rPr lang="en-US" sz="1200" dirty="0" smtClean="0">
                <a:latin typeface="Consolas"/>
                <a:cs typeface="Consolas"/>
              </a:rPr>
              <a:t>ISMM ‘12, MARC ‘12, JFP ‘14</a:t>
            </a:r>
            <a:endParaRPr lang="en-US" sz="1200" dirty="0">
              <a:latin typeface="Consolas"/>
              <a:cs typeface="Consolas"/>
            </a:endParaRPr>
          </a:p>
        </p:txBody>
      </p:sp>
      <p:sp>
        <p:nvSpPr>
          <p:cNvPr id="22" name="TextBox 21"/>
          <p:cNvSpPr txBox="1"/>
          <p:nvPr/>
        </p:nvSpPr>
        <p:spPr>
          <a:xfrm>
            <a:off x="4112734" y="6046284"/>
            <a:ext cx="861534" cy="276999"/>
          </a:xfrm>
          <a:prstGeom prst="rect">
            <a:avLst/>
          </a:prstGeom>
          <a:noFill/>
        </p:spPr>
        <p:txBody>
          <a:bodyPr wrap="none" rtlCol="0">
            <a:spAutoFit/>
          </a:bodyPr>
          <a:lstStyle/>
          <a:p>
            <a:r>
              <a:rPr lang="en-US" sz="1200" dirty="0" smtClean="0">
                <a:latin typeface="Consolas"/>
                <a:cs typeface="Consolas"/>
              </a:rPr>
              <a:t>PADL ‘14</a:t>
            </a:r>
            <a:endParaRPr lang="en-US" sz="1200" dirty="0">
              <a:latin typeface="Consolas"/>
              <a:cs typeface="Consolas"/>
            </a:endParaRPr>
          </a:p>
        </p:txBody>
      </p:sp>
      <p:sp>
        <p:nvSpPr>
          <p:cNvPr id="23" name="TextBox 22"/>
          <p:cNvSpPr txBox="1"/>
          <p:nvPr/>
        </p:nvSpPr>
        <p:spPr>
          <a:xfrm>
            <a:off x="6245575" y="6046284"/>
            <a:ext cx="2299878" cy="276999"/>
          </a:xfrm>
          <a:prstGeom prst="rect">
            <a:avLst/>
          </a:prstGeom>
          <a:noFill/>
        </p:spPr>
        <p:txBody>
          <a:bodyPr wrap="none" rtlCol="0">
            <a:spAutoFit/>
          </a:bodyPr>
          <a:lstStyle/>
          <a:p>
            <a:r>
              <a:rPr lang="en-US" sz="1200" dirty="0" smtClean="0">
                <a:latin typeface="Consolas"/>
                <a:cs typeface="Consolas"/>
              </a:rPr>
              <a:t>In submission to PLDI ‘15</a:t>
            </a:r>
            <a:endParaRPr lang="en-US" sz="1200" dirty="0">
              <a:latin typeface="Consolas"/>
              <a:cs typeface="Consolas"/>
            </a:endParaRPr>
          </a:p>
        </p:txBody>
      </p:sp>
    </p:spTree>
    <p:custDataLst>
      <p:tags r:id="rId1"/>
    </p:custDataLst>
    <p:extLst>
      <p:ext uri="{BB962C8B-B14F-4D97-AF65-F5344CB8AC3E}">
        <p14:creationId xmlns:p14="http://schemas.microsoft.com/office/powerpoint/2010/main" val="956899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5" grpId="0" animBg="1"/>
      <p:bldP spid="16" grpId="0" animBg="1"/>
      <p:bldP spid="17" grpId="0" animBg="1"/>
      <p:bldP spid="18" grpId="0" animBg="1"/>
      <p:bldP spid="19" grpId="0" animBg="1"/>
      <p:bldP spid="20" grpId="0" animBg="1"/>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Aneris</a:t>
            </a:r>
            <a:r>
              <a:rPr lang="en-US" dirty="0" smtClean="0"/>
              <a:t> : Coherent Shared Memory on the Intel SCC</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18</a:t>
            </a:fld>
            <a:endParaRPr lang="en-US"/>
          </a:p>
        </p:txBody>
      </p:sp>
      <p:sp>
        <p:nvSpPr>
          <p:cNvPr id="6" name="Notched Right Arrow 5"/>
          <p:cNvSpPr/>
          <p:nvPr/>
        </p:nvSpPr>
        <p:spPr>
          <a:xfrm>
            <a:off x="5616074" y="2442806"/>
            <a:ext cx="1136316" cy="4946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inion Pro"/>
              <a:cs typeface="Minion Pro"/>
            </a:endParaRPr>
          </a:p>
        </p:txBody>
      </p:sp>
      <p:sp>
        <p:nvSpPr>
          <p:cNvPr id="8" name="TextBox 7"/>
          <p:cNvSpPr txBox="1"/>
          <p:nvPr/>
        </p:nvSpPr>
        <p:spPr>
          <a:xfrm>
            <a:off x="5974213" y="3657009"/>
            <a:ext cx="3185487" cy="923330"/>
          </a:xfrm>
          <a:prstGeom prst="rect">
            <a:avLst/>
          </a:prstGeom>
          <a:noFill/>
        </p:spPr>
        <p:txBody>
          <a:bodyPr wrap="none" rtlCol="0">
            <a:spAutoFit/>
          </a:bodyPr>
          <a:lstStyle/>
          <a:p>
            <a:pPr marL="285750" indent="-285750">
              <a:buFont typeface="Arial"/>
              <a:buChar char="•"/>
            </a:pPr>
            <a:r>
              <a:rPr lang="en-US" dirty="0" smtClean="0">
                <a:latin typeface="Minion Pro"/>
                <a:cs typeface="Minion Pro"/>
              </a:rPr>
              <a:t>Distributed programming</a:t>
            </a:r>
          </a:p>
          <a:p>
            <a:pPr marL="285750" indent="-285750">
              <a:buFont typeface="Arial"/>
              <a:buChar char="•"/>
            </a:pPr>
            <a:r>
              <a:rPr lang="en-US" dirty="0" smtClean="0">
                <a:latin typeface="Minion Pro"/>
                <a:cs typeface="Minion Pro"/>
              </a:rPr>
              <a:t>RCCE, MPI, TCP/IP</a:t>
            </a:r>
          </a:p>
          <a:p>
            <a:pPr marL="285750" indent="-285750">
              <a:buFont typeface="Arial"/>
              <a:buChar char="•"/>
            </a:pPr>
            <a:r>
              <a:rPr lang="en-US" dirty="0" smtClean="0">
                <a:latin typeface="Minion Pro"/>
                <a:cs typeface="Minion Pro"/>
              </a:rPr>
              <a:t>Release consistency + RDMA</a:t>
            </a:r>
            <a:endParaRPr lang="en-US" dirty="0">
              <a:latin typeface="Minion Pro"/>
              <a:cs typeface="Minion Pro"/>
            </a:endParaRPr>
          </a:p>
        </p:txBody>
      </p:sp>
      <p:grpSp>
        <p:nvGrpSpPr>
          <p:cNvPr id="9" name="Group 8"/>
          <p:cNvGrpSpPr/>
          <p:nvPr/>
        </p:nvGrpSpPr>
        <p:grpSpPr>
          <a:xfrm>
            <a:off x="3769502" y="1389193"/>
            <a:ext cx="1614882" cy="1976033"/>
            <a:chOff x="3687956" y="1005123"/>
            <a:chExt cx="1614882" cy="1976033"/>
          </a:xfrm>
        </p:grpSpPr>
        <p:pic>
          <p:nvPicPr>
            <p:cNvPr id="10" name="Picture 9" descr="SCC_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956" y="1550735"/>
              <a:ext cx="1614882" cy="1430421"/>
            </a:xfrm>
            <a:prstGeom prst="rect">
              <a:avLst/>
            </a:prstGeom>
          </p:spPr>
        </p:pic>
        <p:sp>
          <p:nvSpPr>
            <p:cNvPr id="11" name="TextBox 10"/>
            <p:cNvSpPr txBox="1"/>
            <p:nvPr/>
          </p:nvSpPr>
          <p:spPr>
            <a:xfrm>
              <a:off x="3929202" y="1005123"/>
              <a:ext cx="1133644" cy="369332"/>
            </a:xfrm>
            <a:prstGeom prst="rect">
              <a:avLst/>
            </a:prstGeom>
            <a:noFill/>
          </p:spPr>
          <p:txBody>
            <a:bodyPr wrap="none" rtlCol="0">
              <a:spAutoFit/>
            </a:bodyPr>
            <a:lstStyle/>
            <a:p>
              <a:r>
                <a:rPr lang="en-US" b="1" dirty="0" smtClean="0">
                  <a:latin typeface="Minion Pro"/>
                  <a:cs typeface="Minion Pro"/>
                </a:rPr>
                <a:t>Intel SCC</a:t>
              </a:r>
              <a:endParaRPr lang="en-US" b="1" dirty="0">
                <a:latin typeface="Minion Pro"/>
                <a:cs typeface="Minion Pro"/>
              </a:endParaRPr>
            </a:p>
          </p:txBody>
        </p:sp>
      </p:grpSp>
      <p:grpSp>
        <p:nvGrpSpPr>
          <p:cNvPr id="12" name="Group 11"/>
          <p:cNvGrpSpPr/>
          <p:nvPr/>
        </p:nvGrpSpPr>
        <p:grpSpPr>
          <a:xfrm>
            <a:off x="6805862" y="1389193"/>
            <a:ext cx="2109345" cy="2171212"/>
            <a:chOff x="6724316" y="1005123"/>
            <a:chExt cx="2109345" cy="2171212"/>
          </a:xfrm>
        </p:grpSpPr>
        <p:pic>
          <p:nvPicPr>
            <p:cNvPr id="13" name="Picture 12"/>
            <p:cNvPicPr>
              <a:picLocks noChangeAspect="1"/>
            </p:cNvPicPr>
            <p:nvPr/>
          </p:nvPicPr>
          <p:blipFill>
            <a:blip r:embed="rId5"/>
            <a:stretch>
              <a:fillRect/>
            </a:stretch>
          </p:blipFill>
          <p:spPr>
            <a:xfrm>
              <a:off x="6954253" y="1550735"/>
              <a:ext cx="1625600" cy="1625600"/>
            </a:xfrm>
            <a:prstGeom prst="rect">
              <a:avLst/>
            </a:prstGeom>
          </p:spPr>
        </p:pic>
        <p:sp>
          <p:nvSpPr>
            <p:cNvPr id="14" name="TextBox 13"/>
            <p:cNvSpPr txBox="1"/>
            <p:nvPr/>
          </p:nvSpPr>
          <p:spPr>
            <a:xfrm>
              <a:off x="6724316" y="1005123"/>
              <a:ext cx="2109345" cy="369332"/>
            </a:xfrm>
            <a:prstGeom prst="rect">
              <a:avLst/>
            </a:prstGeom>
            <a:noFill/>
          </p:spPr>
          <p:txBody>
            <a:bodyPr wrap="none" rtlCol="0">
              <a:spAutoFit/>
            </a:bodyPr>
            <a:lstStyle/>
            <a:p>
              <a:r>
                <a:rPr lang="en-US" b="1" dirty="0" smtClean="0">
                  <a:latin typeface="Minion Pro"/>
                  <a:cs typeface="Minion Pro"/>
                </a:rPr>
                <a:t>Cluster of Machines</a:t>
              </a:r>
              <a:endParaRPr lang="en-US" b="1" dirty="0">
                <a:latin typeface="Minion Pro"/>
                <a:cs typeface="Minion Pro"/>
              </a:endParaRPr>
            </a:p>
          </p:txBody>
        </p:sp>
      </p:grpSp>
      <p:sp>
        <p:nvSpPr>
          <p:cNvPr id="15" name="Notched Right Arrow 14"/>
          <p:cNvSpPr/>
          <p:nvPr/>
        </p:nvSpPr>
        <p:spPr>
          <a:xfrm rot="10800000">
            <a:off x="2446227" y="2442806"/>
            <a:ext cx="1136316" cy="4946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Minion Pro"/>
              <a:cs typeface="Minion Pro"/>
            </a:endParaRPr>
          </a:p>
        </p:txBody>
      </p:sp>
      <p:sp>
        <p:nvSpPr>
          <p:cNvPr id="16" name="TextBox 15"/>
          <p:cNvSpPr txBox="1"/>
          <p:nvPr/>
        </p:nvSpPr>
        <p:spPr>
          <a:xfrm>
            <a:off x="3152082" y="3657009"/>
            <a:ext cx="2762295" cy="923330"/>
          </a:xfrm>
          <a:prstGeom prst="rect">
            <a:avLst/>
          </a:prstGeom>
          <a:noFill/>
        </p:spPr>
        <p:txBody>
          <a:bodyPr wrap="square" rtlCol="0">
            <a:spAutoFit/>
          </a:bodyPr>
          <a:lstStyle/>
          <a:p>
            <a:pPr marL="285750" indent="-285750">
              <a:buFont typeface="Arial"/>
              <a:buChar char="•"/>
            </a:pPr>
            <a:r>
              <a:rPr lang="en-US" i="1" dirty="0" smtClean="0">
                <a:latin typeface="Minion Pro"/>
                <a:cs typeface="Minion Pro"/>
              </a:rPr>
              <a:t>Shared memory</a:t>
            </a:r>
          </a:p>
          <a:p>
            <a:pPr marL="285750" indent="-285750">
              <a:buFont typeface="Arial"/>
              <a:buChar char="•"/>
            </a:pPr>
            <a:r>
              <a:rPr lang="en-US" i="1" dirty="0" smtClean="0">
                <a:latin typeface="Minion Pro"/>
                <a:cs typeface="Minion Pro"/>
              </a:rPr>
              <a:t>Software Managed Cache-Coherence (SMC)</a:t>
            </a:r>
            <a:endParaRPr lang="en-US" i="1" dirty="0">
              <a:latin typeface="Minion Pro"/>
              <a:cs typeface="Minion Pro"/>
            </a:endParaRPr>
          </a:p>
        </p:txBody>
      </p:sp>
      <p:grpSp>
        <p:nvGrpSpPr>
          <p:cNvPr id="17" name="Group 16"/>
          <p:cNvGrpSpPr/>
          <p:nvPr/>
        </p:nvGrpSpPr>
        <p:grpSpPr>
          <a:xfrm>
            <a:off x="188490" y="1389193"/>
            <a:ext cx="2093636" cy="2049048"/>
            <a:chOff x="106944" y="1005123"/>
            <a:chExt cx="2093636" cy="2049048"/>
          </a:xfrm>
        </p:grpSpPr>
        <p:pic>
          <p:nvPicPr>
            <p:cNvPr id="18" name="Picture 17"/>
            <p:cNvPicPr>
              <a:picLocks noChangeAspect="1"/>
            </p:cNvPicPr>
            <p:nvPr/>
          </p:nvPicPr>
          <p:blipFill>
            <a:blip r:embed="rId6"/>
            <a:stretch>
              <a:fillRect/>
            </a:stretch>
          </p:blipFill>
          <p:spPr>
            <a:xfrm>
              <a:off x="106944" y="1612900"/>
              <a:ext cx="2093636" cy="1441271"/>
            </a:xfrm>
            <a:prstGeom prst="rect">
              <a:avLst/>
            </a:prstGeom>
          </p:spPr>
        </p:pic>
        <p:sp>
          <p:nvSpPr>
            <p:cNvPr id="19" name="TextBox 18"/>
            <p:cNvSpPr txBox="1"/>
            <p:nvPr/>
          </p:nvSpPr>
          <p:spPr>
            <a:xfrm>
              <a:off x="387672" y="1005123"/>
              <a:ext cx="1762021" cy="369332"/>
            </a:xfrm>
            <a:prstGeom prst="rect">
              <a:avLst/>
            </a:prstGeom>
            <a:noFill/>
          </p:spPr>
          <p:txBody>
            <a:bodyPr wrap="none" rtlCol="0">
              <a:spAutoFit/>
            </a:bodyPr>
            <a:lstStyle/>
            <a:p>
              <a:r>
                <a:rPr lang="en-US" b="1" dirty="0" smtClean="0">
                  <a:latin typeface="Minion Pro"/>
                  <a:cs typeface="Minion Pro"/>
                </a:rPr>
                <a:t>Cache Coherent</a:t>
              </a:r>
              <a:endParaRPr lang="en-US" b="1" dirty="0">
                <a:latin typeface="Minion Pro"/>
                <a:cs typeface="Minion Pro"/>
              </a:endParaRPr>
            </a:p>
          </p:txBody>
        </p:sp>
      </p:grpSp>
      <p:sp>
        <p:nvSpPr>
          <p:cNvPr id="20" name="TextBox 19"/>
          <p:cNvSpPr txBox="1"/>
          <p:nvPr/>
        </p:nvSpPr>
        <p:spPr>
          <a:xfrm>
            <a:off x="188490" y="3703175"/>
            <a:ext cx="2531060" cy="646331"/>
          </a:xfrm>
          <a:prstGeom prst="rect">
            <a:avLst/>
          </a:prstGeom>
          <a:noFill/>
        </p:spPr>
        <p:txBody>
          <a:bodyPr wrap="square" rtlCol="0">
            <a:spAutoFit/>
          </a:bodyPr>
          <a:lstStyle/>
          <a:p>
            <a:pPr marL="285750" indent="-285750">
              <a:buFont typeface="Wingdings" charset="2"/>
              <a:buChar char="ü"/>
            </a:pPr>
            <a:r>
              <a:rPr lang="en-US" dirty="0" smtClean="0">
                <a:latin typeface="Minion Pro"/>
                <a:cs typeface="Minion Pro"/>
              </a:rPr>
              <a:t>No change to programming model</a:t>
            </a:r>
          </a:p>
        </p:txBody>
      </p:sp>
      <p:sp>
        <p:nvSpPr>
          <p:cNvPr id="21" name="TextBox 20"/>
          <p:cNvSpPr txBox="1"/>
          <p:nvPr/>
        </p:nvSpPr>
        <p:spPr>
          <a:xfrm>
            <a:off x="2647945" y="1919586"/>
            <a:ext cx="456843" cy="523220"/>
          </a:xfrm>
          <a:prstGeom prst="rect">
            <a:avLst/>
          </a:prstGeom>
          <a:noFill/>
        </p:spPr>
        <p:txBody>
          <a:bodyPr wrap="none" rtlCol="0">
            <a:spAutoFit/>
          </a:bodyPr>
          <a:lstStyle/>
          <a:p>
            <a:r>
              <a:rPr lang="en-US" sz="2800" dirty="0" smtClean="0">
                <a:solidFill>
                  <a:srgbClr val="FF0000"/>
                </a:solidFill>
                <a:latin typeface="Minion Pro"/>
                <a:cs typeface="Minion Pro"/>
              </a:rPr>
              <a:t>??</a:t>
            </a:r>
            <a:endParaRPr lang="en-US" sz="2800" dirty="0">
              <a:solidFill>
                <a:srgbClr val="FF0000"/>
              </a:solidFill>
              <a:latin typeface="Minion Pro"/>
              <a:cs typeface="Minion Pro"/>
            </a:endParaRPr>
          </a:p>
        </p:txBody>
      </p:sp>
      <p:sp>
        <p:nvSpPr>
          <p:cNvPr id="22" name="TextBox 21"/>
          <p:cNvSpPr txBox="1"/>
          <p:nvPr/>
        </p:nvSpPr>
        <p:spPr>
          <a:xfrm>
            <a:off x="1792703" y="5317925"/>
            <a:ext cx="5761789" cy="1077218"/>
          </a:xfrm>
          <a:prstGeom prst="rect">
            <a:avLst/>
          </a:prstGeom>
          <a:noFill/>
        </p:spPr>
        <p:txBody>
          <a:bodyPr wrap="square" rtlCol="0">
            <a:spAutoFit/>
          </a:bodyPr>
          <a:lstStyle/>
          <a:p>
            <a:pPr algn="ctr"/>
            <a:r>
              <a:rPr lang="en-US" sz="3200" i="1" dirty="0" smtClean="0">
                <a:latin typeface="Minion Pro"/>
                <a:cs typeface="Minion Pro"/>
              </a:rPr>
              <a:t>Can we program SCC as a cache coherent machine?</a:t>
            </a:r>
          </a:p>
        </p:txBody>
      </p:sp>
    </p:spTree>
    <p:custDataLst>
      <p:tags r:id="rId1"/>
    </p:custDataLst>
    <p:extLst>
      <p:ext uri="{BB962C8B-B14F-4D97-AF65-F5344CB8AC3E}">
        <p14:creationId xmlns:p14="http://schemas.microsoft.com/office/powerpoint/2010/main" val="3948936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5" grpId="0" animBg="1"/>
      <p:bldP spid="16"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SCC: Programmer’s View</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19</a:t>
            </a:fld>
            <a:endParaRPr lang="en-US"/>
          </a:p>
        </p:txBody>
      </p:sp>
      <p:pic>
        <p:nvPicPr>
          <p:cNvPr id="6" name="Picture 5"/>
          <p:cNvPicPr>
            <a:picLocks noChangeAspect="1"/>
          </p:cNvPicPr>
          <p:nvPr/>
        </p:nvPicPr>
        <p:blipFill>
          <a:blip r:embed="rId2"/>
          <a:stretch>
            <a:fillRect/>
          </a:stretch>
        </p:blipFill>
        <p:spPr>
          <a:xfrm>
            <a:off x="647700" y="3704167"/>
            <a:ext cx="7835900" cy="1955800"/>
          </a:xfrm>
          <a:prstGeom prst="rect">
            <a:avLst/>
          </a:prstGeom>
        </p:spPr>
      </p:pic>
      <p:pic>
        <p:nvPicPr>
          <p:cNvPr id="7" name="Picture 6"/>
          <p:cNvPicPr>
            <a:picLocks noChangeAspect="1"/>
          </p:cNvPicPr>
          <p:nvPr/>
        </p:nvPicPr>
        <p:blipFill>
          <a:blip r:embed="rId3"/>
          <a:stretch>
            <a:fillRect/>
          </a:stretch>
        </p:blipFill>
        <p:spPr>
          <a:xfrm>
            <a:off x="647700" y="3509434"/>
            <a:ext cx="7835900" cy="673100"/>
          </a:xfrm>
          <a:prstGeom prst="rect">
            <a:avLst/>
          </a:prstGeom>
        </p:spPr>
      </p:pic>
      <p:pic>
        <p:nvPicPr>
          <p:cNvPr id="13" name="Picture 12"/>
          <p:cNvPicPr>
            <a:picLocks noChangeAspect="1"/>
          </p:cNvPicPr>
          <p:nvPr/>
        </p:nvPicPr>
        <p:blipFill>
          <a:blip r:embed="rId4"/>
          <a:stretch>
            <a:fillRect/>
          </a:stretch>
        </p:blipFill>
        <p:spPr>
          <a:xfrm>
            <a:off x="647700" y="1462617"/>
            <a:ext cx="7835900" cy="1689100"/>
          </a:xfrm>
          <a:prstGeom prst="rect">
            <a:avLst/>
          </a:prstGeom>
        </p:spPr>
      </p:pic>
      <p:pic>
        <p:nvPicPr>
          <p:cNvPr id="3" name="Picture 2"/>
          <p:cNvPicPr>
            <a:picLocks noChangeAspect="1"/>
          </p:cNvPicPr>
          <p:nvPr/>
        </p:nvPicPr>
        <p:blipFill>
          <a:blip r:embed="rId5"/>
          <a:stretch>
            <a:fillRect/>
          </a:stretch>
        </p:blipFill>
        <p:spPr>
          <a:xfrm>
            <a:off x="912412" y="5427130"/>
            <a:ext cx="904462" cy="999067"/>
          </a:xfrm>
          <a:prstGeom prst="rect">
            <a:avLst/>
          </a:prstGeom>
        </p:spPr>
      </p:pic>
      <p:pic>
        <p:nvPicPr>
          <p:cNvPr id="8" name="Picture 7"/>
          <p:cNvPicPr>
            <a:picLocks noChangeAspect="1"/>
          </p:cNvPicPr>
          <p:nvPr/>
        </p:nvPicPr>
        <p:blipFill>
          <a:blip r:embed="rId5"/>
          <a:stretch>
            <a:fillRect/>
          </a:stretch>
        </p:blipFill>
        <p:spPr>
          <a:xfrm>
            <a:off x="2554945" y="5427130"/>
            <a:ext cx="904462" cy="999067"/>
          </a:xfrm>
          <a:prstGeom prst="rect">
            <a:avLst/>
          </a:prstGeom>
        </p:spPr>
      </p:pic>
      <p:pic>
        <p:nvPicPr>
          <p:cNvPr id="9" name="Picture 8"/>
          <p:cNvPicPr>
            <a:picLocks noChangeAspect="1"/>
          </p:cNvPicPr>
          <p:nvPr/>
        </p:nvPicPr>
        <p:blipFill>
          <a:blip r:embed="rId5"/>
          <a:stretch>
            <a:fillRect/>
          </a:stretch>
        </p:blipFill>
        <p:spPr>
          <a:xfrm>
            <a:off x="4332945" y="5427130"/>
            <a:ext cx="904462" cy="999067"/>
          </a:xfrm>
          <a:prstGeom prst="rect">
            <a:avLst/>
          </a:prstGeom>
        </p:spPr>
      </p:pic>
      <p:pic>
        <p:nvPicPr>
          <p:cNvPr id="10" name="Picture 9"/>
          <p:cNvPicPr>
            <a:picLocks noChangeAspect="1"/>
          </p:cNvPicPr>
          <p:nvPr/>
        </p:nvPicPr>
        <p:blipFill>
          <a:blip r:embed="rId5"/>
          <a:stretch>
            <a:fillRect/>
          </a:stretch>
        </p:blipFill>
        <p:spPr>
          <a:xfrm>
            <a:off x="7364012" y="5427130"/>
            <a:ext cx="904462" cy="999067"/>
          </a:xfrm>
          <a:prstGeom prst="rect">
            <a:avLst/>
          </a:prstGeom>
        </p:spPr>
      </p:pic>
    </p:spTree>
    <p:extLst>
      <p:ext uri="{BB962C8B-B14F-4D97-AF65-F5344CB8AC3E}">
        <p14:creationId xmlns:p14="http://schemas.microsoft.com/office/powerpoint/2010/main" val="3187723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Motivation</a:t>
            </a:r>
          </a:p>
          <a:p>
            <a:r>
              <a:rPr lang="en-US" dirty="0" smtClean="0"/>
              <a:t>Thesis</a:t>
            </a:r>
          </a:p>
          <a:p>
            <a:r>
              <a:rPr lang="en-US" dirty="0" smtClean="0"/>
              <a:t>Contributions</a:t>
            </a:r>
          </a:p>
          <a:p>
            <a:pPr lvl="1"/>
            <a:r>
              <a:rPr lang="en-US" b="1" dirty="0" err="1" smtClean="0"/>
              <a:t>Aneris</a:t>
            </a:r>
            <a:r>
              <a:rPr lang="en-US" dirty="0"/>
              <a:t> </a:t>
            </a:r>
            <a:r>
              <a:rPr lang="en-US" dirty="0" smtClean="0"/>
              <a:t>: </a:t>
            </a:r>
            <a:r>
              <a:rPr lang="en-US" sz="2400" dirty="0" smtClean="0"/>
              <a:t>A </a:t>
            </a:r>
            <a:r>
              <a:rPr lang="en-US" sz="2400" dirty="0" smtClean="0">
                <a:solidFill>
                  <a:srgbClr val="008000"/>
                </a:solidFill>
              </a:rPr>
              <a:t>cache-coherent runtime</a:t>
            </a:r>
            <a:r>
              <a:rPr lang="en-US" sz="2400" dirty="0" smtClean="0"/>
              <a:t> on </a:t>
            </a:r>
            <a:r>
              <a:rPr lang="en-US" sz="2400" dirty="0" smtClean="0">
                <a:solidFill>
                  <a:srgbClr val="FF0000"/>
                </a:solidFill>
              </a:rPr>
              <a:t>non-cache-coherent architecture</a:t>
            </a:r>
          </a:p>
          <a:p>
            <a:pPr lvl="1"/>
            <a:r>
              <a:rPr lang="en-US" b="1" dirty="0" err="1" smtClean="0"/>
              <a:t>RxCML</a:t>
            </a:r>
            <a:r>
              <a:rPr lang="en-US" dirty="0" smtClean="0"/>
              <a:t> : </a:t>
            </a:r>
            <a:r>
              <a:rPr lang="en-US" sz="2400" dirty="0" smtClean="0"/>
              <a:t>A prescription for </a:t>
            </a:r>
            <a:r>
              <a:rPr lang="en-US" sz="2400" dirty="0" smtClean="0">
                <a:solidFill>
                  <a:srgbClr val="008000"/>
                </a:solidFill>
              </a:rPr>
              <a:t>safely relaxing</a:t>
            </a:r>
            <a:r>
              <a:rPr lang="en-US" sz="2400" dirty="0" smtClean="0"/>
              <a:t> </a:t>
            </a:r>
            <a:r>
              <a:rPr lang="en-US" sz="2400" dirty="0" smtClean="0">
                <a:solidFill>
                  <a:srgbClr val="FF0000"/>
                </a:solidFill>
              </a:rPr>
              <a:t>synchrony</a:t>
            </a:r>
          </a:p>
          <a:p>
            <a:pPr lvl="1"/>
            <a:r>
              <a:rPr lang="en-US" b="1" dirty="0" err="1" smtClean="0"/>
              <a:t>Quelea</a:t>
            </a:r>
            <a:r>
              <a:rPr lang="en-US" dirty="0" smtClean="0"/>
              <a:t> : </a:t>
            </a:r>
            <a:r>
              <a:rPr lang="en-US" sz="2400" dirty="0" smtClean="0">
                <a:solidFill>
                  <a:srgbClr val="008000"/>
                </a:solidFill>
              </a:rPr>
              <a:t>Declarative programming</a:t>
            </a:r>
            <a:r>
              <a:rPr lang="en-US" sz="2400" dirty="0" smtClean="0"/>
              <a:t> over </a:t>
            </a:r>
            <a:r>
              <a:rPr lang="en-US" sz="2400" dirty="0" smtClean="0">
                <a:solidFill>
                  <a:srgbClr val="FF0000"/>
                </a:solidFill>
              </a:rPr>
              <a:t>eventually consistent memory</a:t>
            </a:r>
          </a:p>
          <a:p>
            <a:r>
              <a:rPr lang="en-US" dirty="0" smtClean="0"/>
              <a:t>Conclusions</a:t>
            </a:r>
          </a:p>
        </p:txBody>
      </p:sp>
      <p:sp>
        <p:nvSpPr>
          <p:cNvPr id="4" name="Slide Number Placeholder 3"/>
          <p:cNvSpPr>
            <a:spLocks noGrp="1"/>
          </p:cNvSpPr>
          <p:nvPr>
            <p:ph type="sldNum" sz="quarter" idx="12"/>
          </p:nvPr>
        </p:nvSpPr>
        <p:spPr/>
        <p:txBody>
          <a:bodyPr/>
          <a:lstStyle/>
          <a:p>
            <a:fld id="{8A92EBC0-2756-0B49-BBEC-14BFE17E3BFD}" type="slidenum">
              <a:rPr lang="en-US" smtClean="0"/>
              <a:t>2</a:t>
            </a:fld>
            <a:endParaRPr lang="en-US"/>
          </a:p>
        </p:txBody>
      </p:sp>
    </p:spTree>
    <p:extLst>
      <p:ext uri="{BB962C8B-B14F-4D97-AF65-F5344CB8AC3E}">
        <p14:creationId xmlns:p14="http://schemas.microsoft.com/office/powerpoint/2010/main" val="186683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 MultiMLton on the Intel SCC</a:t>
            </a:r>
            <a:endParaRPr lang="en-US" dirty="0"/>
          </a:p>
        </p:txBody>
      </p:sp>
      <p:sp>
        <p:nvSpPr>
          <p:cNvPr id="3" name="Content Placeholder 2"/>
          <p:cNvSpPr>
            <a:spLocks noGrp="1"/>
          </p:cNvSpPr>
          <p:nvPr>
            <p:ph idx="1"/>
          </p:nvPr>
        </p:nvSpPr>
        <p:spPr>
          <a:xfrm>
            <a:off x="457200" y="1371600"/>
            <a:ext cx="8229600" cy="4984750"/>
          </a:xfrm>
        </p:spPr>
        <p:txBody>
          <a:bodyPr>
            <a:noAutofit/>
          </a:bodyPr>
          <a:lstStyle/>
          <a:p>
            <a:r>
              <a:rPr lang="en-US" sz="2800" dirty="0"/>
              <a:t>Parallel extension of </a:t>
            </a:r>
            <a:r>
              <a:rPr lang="en-US" sz="2800" dirty="0" smtClean="0"/>
              <a:t>MLton</a:t>
            </a:r>
          </a:p>
          <a:p>
            <a:pPr lvl="1"/>
            <a:r>
              <a:rPr lang="en-US" sz="2400" dirty="0"/>
              <a:t>A</a:t>
            </a:r>
            <a:r>
              <a:rPr lang="en-US" sz="2400" dirty="0" smtClean="0"/>
              <a:t> </a:t>
            </a:r>
            <a:r>
              <a:rPr lang="en-US" sz="2400" dirty="0"/>
              <a:t>whole-program, optimizing </a:t>
            </a:r>
            <a:r>
              <a:rPr lang="en-US" sz="2400" dirty="0">
                <a:solidFill>
                  <a:srgbClr val="FF0000"/>
                </a:solidFill>
              </a:rPr>
              <a:t>Standard ML</a:t>
            </a:r>
            <a:r>
              <a:rPr lang="en-US" sz="2400" dirty="0"/>
              <a:t> </a:t>
            </a:r>
            <a:r>
              <a:rPr lang="en-US" sz="2400" dirty="0" smtClean="0"/>
              <a:t>compiler</a:t>
            </a:r>
          </a:p>
          <a:p>
            <a:pPr lvl="1"/>
            <a:r>
              <a:rPr lang="en-US" sz="2400" dirty="0" smtClean="0"/>
              <a:t>Immutability </a:t>
            </a:r>
            <a:r>
              <a:rPr lang="en-US" sz="2400" dirty="0"/>
              <a:t>is default, mutations are explicit</a:t>
            </a:r>
          </a:p>
          <a:p>
            <a:r>
              <a:rPr lang="en-US" sz="2800" dirty="0" smtClean="0"/>
              <a:t>Concurrency model – Asynchronous CML</a:t>
            </a:r>
          </a:p>
          <a:p>
            <a:endParaRPr lang="en-US" sz="2800" dirty="0"/>
          </a:p>
          <a:p>
            <a:endParaRPr lang="en-US" sz="2800" dirty="0" smtClean="0"/>
          </a:p>
          <a:p>
            <a:pPr marL="0" indent="0">
              <a:buNone/>
            </a:pPr>
            <a:endParaRPr lang="en-US" sz="2800" dirty="0"/>
          </a:p>
          <a:p>
            <a:pPr marL="0" indent="0">
              <a:buNone/>
            </a:pPr>
            <a:endParaRPr lang="en-US" sz="2800" dirty="0" smtClean="0"/>
          </a:p>
          <a:p>
            <a:r>
              <a:rPr lang="en-US" sz="2800" dirty="0" smtClean="0"/>
              <a:t>Collectors</a:t>
            </a:r>
          </a:p>
          <a:p>
            <a:pPr lvl="1"/>
            <a:r>
              <a:rPr lang="en-US" sz="2400" dirty="0" smtClean="0"/>
              <a:t>LC, PRC, SMC</a:t>
            </a:r>
            <a:endParaRPr lang="en-US" sz="2400" dirty="0"/>
          </a:p>
        </p:txBody>
      </p:sp>
      <p:sp>
        <p:nvSpPr>
          <p:cNvPr id="4" name="Slide Number Placeholder 3"/>
          <p:cNvSpPr>
            <a:spLocks noGrp="1"/>
          </p:cNvSpPr>
          <p:nvPr>
            <p:ph type="sldNum" sz="quarter" idx="12"/>
          </p:nvPr>
        </p:nvSpPr>
        <p:spPr/>
        <p:txBody>
          <a:bodyPr/>
          <a:lstStyle/>
          <a:p>
            <a:fld id="{8A92EBC0-2756-0B49-BBEC-14BFE17E3BFD}" type="slidenum">
              <a:rPr lang="en-US" smtClean="0"/>
              <a:t>20</a:t>
            </a:fld>
            <a:endParaRPr lang="en-US"/>
          </a:p>
        </p:txBody>
      </p:sp>
      <p:grpSp>
        <p:nvGrpSpPr>
          <p:cNvPr id="5" name="Group 4"/>
          <p:cNvGrpSpPr/>
          <p:nvPr/>
        </p:nvGrpSpPr>
        <p:grpSpPr>
          <a:xfrm>
            <a:off x="1591802" y="3409213"/>
            <a:ext cx="5573631" cy="1775791"/>
            <a:chOff x="1035086" y="4474818"/>
            <a:chExt cx="6578288" cy="1775791"/>
          </a:xfrm>
        </p:grpSpPr>
        <p:sp>
          <p:nvSpPr>
            <p:cNvPr id="6" name="Freeform 5"/>
            <p:cNvSpPr/>
            <p:nvPr/>
          </p:nvSpPr>
          <p:spPr>
            <a:xfrm>
              <a:off x="1035086" y="4560957"/>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825734" y="4503531"/>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4652918" y="4552123"/>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069231" y="4474818"/>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3484918" y="4552123"/>
              <a:ext cx="544143" cy="1689652"/>
            </a:xfrm>
            <a:custGeom>
              <a:avLst/>
              <a:gdLst>
                <a:gd name="connsiteX0" fmla="*/ 356404 w 544143"/>
                <a:gd name="connsiteY0" fmla="*/ 0 h 1689652"/>
                <a:gd name="connsiteX1" fmla="*/ 3013 w 544143"/>
                <a:gd name="connsiteY1" fmla="*/ 353391 h 1689652"/>
                <a:gd name="connsiteX2" fmla="*/ 533100 w 544143"/>
                <a:gd name="connsiteY2" fmla="*/ 585304 h 1689652"/>
                <a:gd name="connsiteX3" fmla="*/ 102404 w 544143"/>
                <a:gd name="connsiteY3" fmla="*/ 861391 h 1689652"/>
                <a:gd name="connsiteX4" fmla="*/ 533100 w 544143"/>
                <a:gd name="connsiteY4" fmla="*/ 1104347 h 1689652"/>
                <a:gd name="connsiteX5" fmla="*/ 157622 w 544143"/>
                <a:gd name="connsiteY5" fmla="*/ 1435652 h 1689652"/>
                <a:gd name="connsiteX6" fmla="*/ 544143 w 544143"/>
                <a:gd name="connsiteY6" fmla="*/ 1689652 h 168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43" h="1689652">
                  <a:moveTo>
                    <a:pt x="356404" y="0"/>
                  </a:moveTo>
                  <a:cubicBezTo>
                    <a:pt x="164984" y="127920"/>
                    <a:pt x="-26436" y="255840"/>
                    <a:pt x="3013" y="353391"/>
                  </a:cubicBezTo>
                  <a:cubicBezTo>
                    <a:pt x="32462" y="450942"/>
                    <a:pt x="516535" y="500637"/>
                    <a:pt x="533100" y="585304"/>
                  </a:cubicBezTo>
                  <a:cubicBezTo>
                    <a:pt x="549665" y="669971"/>
                    <a:pt x="102404" y="774884"/>
                    <a:pt x="102404" y="861391"/>
                  </a:cubicBezTo>
                  <a:cubicBezTo>
                    <a:pt x="102404" y="947898"/>
                    <a:pt x="523897" y="1008637"/>
                    <a:pt x="533100" y="1104347"/>
                  </a:cubicBezTo>
                  <a:cubicBezTo>
                    <a:pt x="542303" y="1200057"/>
                    <a:pt x="155782" y="1338101"/>
                    <a:pt x="157622" y="1435652"/>
                  </a:cubicBezTo>
                  <a:cubicBezTo>
                    <a:pt x="159462" y="1533203"/>
                    <a:pt x="544143" y="1689652"/>
                    <a:pt x="544143" y="168965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1909293" y="3675980"/>
            <a:ext cx="1851296" cy="1258965"/>
            <a:chOff x="1298276" y="4699625"/>
            <a:chExt cx="2184995" cy="1258965"/>
          </a:xfrm>
        </p:grpSpPr>
        <p:sp>
          <p:nvSpPr>
            <p:cNvPr id="12" name="Oval 11"/>
            <p:cNvSpPr/>
            <p:nvPr/>
          </p:nvSpPr>
          <p:spPr>
            <a:xfrm>
              <a:off x="2252877" y="5102093"/>
              <a:ext cx="474870" cy="463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13" name="Straight Arrow Connector 12"/>
            <p:cNvCxnSpPr>
              <a:endCxn id="12" idx="1"/>
            </p:cNvCxnSpPr>
            <p:nvPr/>
          </p:nvCxnSpPr>
          <p:spPr>
            <a:xfrm>
              <a:off x="1464135" y="5104301"/>
              <a:ext cx="858285" cy="657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6"/>
            </p:cNvCxnSpPr>
            <p:nvPr/>
          </p:nvCxnSpPr>
          <p:spPr>
            <a:xfrm>
              <a:off x="2727747" y="5334006"/>
              <a:ext cx="755524" cy="375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98276" y="4699625"/>
              <a:ext cx="1179467" cy="369332"/>
            </a:xfrm>
            <a:prstGeom prst="rect">
              <a:avLst/>
            </a:prstGeom>
            <a:noFill/>
          </p:spPr>
          <p:txBody>
            <a:bodyPr wrap="none" rtlCol="0">
              <a:spAutoFit/>
            </a:bodyPr>
            <a:lstStyle/>
            <a:p>
              <a:r>
                <a:rPr lang="en-US" i="1" dirty="0" smtClean="0"/>
                <a:t>send (c, v)</a:t>
              </a:r>
              <a:endParaRPr lang="en-US" i="1" dirty="0"/>
            </a:p>
          </p:txBody>
        </p:sp>
        <p:sp>
          <p:nvSpPr>
            <p:cNvPr id="16" name="TextBox 15"/>
            <p:cNvSpPr txBox="1"/>
            <p:nvPr/>
          </p:nvSpPr>
          <p:spPr>
            <a:xfrm>
              <a:off x="2132258" y="5589258"/>
              <a:ext cx="1351013" cy="369332"/>
            </a:xfrm>
            <a:prstGeom prst="rect">
              <a:avLst/>
            </a:prstGeom>
            <a:noFill/>
          </p:spPr>
          <p:txBody>
            <a:bodyPr wrap="none" rtlCol="0">
              <a:spAutoFit/>
            </a:bodyPr>
            <a:lstStyle/>
            <a:p>
              <a:r>
                <a:rPr lang="en-US" i="1" dirty="0" smtClean="0"/>
                <a:t>v </a:t>
              </a:r>
              <a:r>
                <a:rPr lang="en-US" i="1" dirty="0" smtClean="0">
                  <a:sym typeface="Wingdings"/>
                </a:rPr>
                <a:t> </a:t>
              </a:r>
              <a:r>
                <a:rPr lang="en-US" i="1" dirty="0" err="1" smtClean="0">
                  <a:sym typeface="Wingdings"/>
                </a:rPr>
                <a:t>recv</a:t>
              </a:r>
              <a:r>
                <a:rPr lang="en-US" i="1" dirty="0" smtClean="0"/>
                <a:t> (c)</a:t>
              </a:r>
              <a:endParaRPr lang="en-US" i="1" dirty="0"/>
            </a:p>
          </p:txBody>
        </p:sp>
      </p:grpSp>
    </p:spTree>
    <p:custDataLst>
      <p:tags r:id="rId1"/>
    </p:custDataLst>
    <p:extLst>
      <p:ext uri="{BB962C8B-B14F-4D97-AF65-F5344CB8AC3E}">
        <p14:creationId xmlns:p14="http://schemas.microsoft.com/office/powerpoint/2010/main" val="631065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Collector (LC)</a:t>
            </a:r>
            <a:endParaRPr lang="en-US" dirty="0"/>
          </a:p>
        </p:txBody>
      </p:sp>
      <p:sp>
        <p:nvSpPr>
          <p:cNvPr id="3" name="Content Placeholder 2"/>
          <p:cNvSpPr>
            <a:spLocks noGrp="1"/>
          </p:cNvSpPr>
          <p:nvPr>
            <p:ph idx="1"/>
          </p:nvPr>
        </p:nvSpPr>
        <p:spPr>
          <a:xfrm>
            <a:off x="457200" y="1150939"/>
            <a:ext cx="8229600" cy="2252662"/>
          </a:xfrm>
        </p:spPr>
        <p:txBody>
          <a:bodyPr>
            <a:noAutofit/>
          </a:bodyPr>
          <a:lstStyle/>
          <a:p>
            <a:r>
              <a:rPr lang="en-US" sz="2400" dirty="0" smtClean="0"/>
              <a:t>Thread-local heap </a:t>
            </a:r>
            <a:r>
              <a:rPr lang="en-US" sz="2400" dirty="0" smtClean="0">
                <a:sym typeface="Wingdings"/>
              </a:rPr>
              <a:t> </a:t>
            </a:r>
            <a:r>
              <a:rPr lang="en-US" sz="2400" dirty="0" smtClean="0"/>
              <a:t>Circumvent the need for coherence</a:t>
            </a:r>
          </a:p>
          <a:p>
            <a:r>
              <a:rPr lang="en-US" sz="2400" i="1" dirty="0" smtClean="0">
                <a:solidFill>
                  <a:srgbClr val="008000"/>
                </a:solidFill>
              </a:rPr>
              <a:t>No access to remote core-private memory </a:t>
            </a:r>
            <a:r>
              <a:rPr lang="en-US" sz="2400" i="1" dirty="0" smtClean="0">
                <a:solidFill>
                  <a:srgbClr val="008000"/>
                </a:solidFill>
                <a:sym typeface="Wingdings"/>
              </a:rPr>
              <a:t> no need for cache coherence</a:t>
            </a:r>
            <a:endParaRPr lang="en-US" sz="2400" i="1" dirty="0" smtClean="0">
              <a:solidFill>
                <a:srgbClr val="008000"/>
              </a:solidFill>
            </a:endParaRPr>
          </a:p>
          <a:p>
            <a:r>
              <a:rPr lang="en-US" sz="2400" dirty="0" smtClean="0"/>
              <a:t>Requires both read and write memory barriers!</a:t>
            </a:r>
          </a:p>
          <a:p>
            <a:pPr lvl="1"/>
            <a:r>
              <a:rPr lang="en-US" sz="2000" dirty="0" smtClean="0"/>
              <a:t>Write barrier </a:t>
            </a:r>
            <a:r>
              <a:rPr lang="en-US" sz="2000" i="1" dirty="0" smtClean="0">
                <a:solidFill>
                  <a:srgbClr val="0000FF"/>
                </a:solidFill>
              </a:rPr>
              <a:t>globalizes</a:t>
            </a:r>
            <a:r>
              <a:rPr lang="en-US" sz="2000" dirty="0" smtClean="0"/>
              <a:t>; read barrier handles </a:t>
            </a:r>
            <a:r>
              <a:rPr lang="en-US" sz="2000" i="1" dirty="0" smtClean="0">
                <a:solidFill>
                  <a:srgbClr val="0000FF"/>
                </a:solidFill>
              </a:rPr>
              <a:t>forwarding pointers</a:t>
            </a:r>
            <a:endParaRPr lang="en-US" sz="2000" dirty="0"/>
          </a:p>
        </p:txBody>
      </p:sp>
      <p:sp>
        <p:nvSpPr>
          <p:cNvPr id="4" name="Slide Number Placeholder 3"/>
          <p:cNvSpPr>
            <a:spLocks noGrp="1"/>
          </p:cNvSpPr>
          <p:nvPr>
            <p:ph type="sldNum" sz="quarter" idx="12"/>
          </p:nvPr>
        </p:nvSpPr>
        <p:spPr/>
        <p:txBody>
          <a:bodyPr/>
          <a:lstStyle/>
          <a:p>
            <a:fld id="{8A92EBC0-2756-0B49-BBEC-14BFE17E3BFD}" type="slidenum">
              <a:rPr lang="en-US" smtClean="0"/>
              <a:t>21</a:t>
            </a:fld>
            <a:endParaRPr lang="en-US"/>
          </a:p>
        </p:txBody>
      </p:sp>
      <p:grpSp>
        <p:nvGrpSpPr>
          <p:cNvPr id="10" name="Group 9"/>
          <p:cNvGrpSpPr/>
          <p:nvPr/>
        </p:nvGrpSpPr>
        <p:grpSpPr>
          <a:xfrm>
            <a:off x="505800" y="4936835"/>
            <a:ext cx="1129872" cy="1574340"/>
            <a:chOff x="3761282" y="3798412"/>
            <a:chExt cx="1246909" cy="1958527"/>
          </a:xfrm>
        </p:grpSpPr>
        <p:sp>
          <p:nvSpPr>
            <p:cNvPr id="11" name="Rectangle 10"/>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latin typeface="Minion Pro"/>
                <a:cs typeface="Minion Pro"/>
              </a:endParaRPr>
            </a:p>
          </p:txBody>
        </p:sp>
        <p:sp>
          <p:nvSpPr>
            <p:cNvPr id="12" name="TextBox 11"/>
            <p:cNvSpPr txBox="1"/>
            <p:nvPr/>
          </p:nvSpPr>
          <p:spPr>
            <a:xfrm>
              <a:off x="4003032" y="5374055"/>
              <a:ext cx="741585" cy="382884"/>
            </a:xfrm>
            <a:prstGeom prst="rect">
              <a:avLst/>
            </a:prstGeom>
            <a:noFill/>
          </p:spPr>
          <p:txBody>
            <a:bodyPr wrap="none" rtlCol="0">
              <a:spAutoFit/>
            </a:bodyPr>
            <a:lstStyle/>
            <a:p>
              <a:pPr algn="ctr"/>
              <a:r>
                <a:rPr lang="en-US" sz="1400" dirty="0" smtClean="0">
                  <a:latin typeface="Minion Pro"/>
                  <a:cs typeface="Minion Pro"/>
                </a:rPr>
                <a:t>Core 0</a:t>
              </a:r>
              <a:endParaRPr lang="en-US" sz="1400" dirty="0">
                <a:latin typeface="Minion Pro"/>
                <a:cs typeface="Minion Pro"/>
              </a:endParaRPr>
            </a:p>
          </p:txBody>
        </p:sp>
      </p:grpSp>
      <p:sp>
        <p:nvSpPr>
          <p:cNvPr id="13" name="Rectangle 12"/>
          <p:cNvSpPr/>
          <p:nvPr/>
        </p:nvSpPr>
        <p:spPr>
          <a:xfrm>
            <a:off x="713616" y="5097684"/>
            <a:ext cx="763711" cy="614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Minion Pro"/>
                <a:cs typeface="Minion Pro"/>
              </a:rPr>
              <a:t>Local Heap</a:t>
            </a:r>
            <a:endParaRPr lang="en-US" sz="1600" dirty="0">
              <a:latin typeface="Minion Pro"/>
              <a:cs typeface="Minion Pro"/>
            </a:endParaRPr>
          </a:p>
        </p:txBody>
      </p:sp>
      <p:sp>
        <p:nvSpPr>
          <p:cNvPr id="14" name="TextBox 13"/>
          <p:cNvSpPr txBox="1"/>
          <p:nvPr/>
        </p:nvSpPr>
        <p:spPr>
          <a:xfrm>
            <a:off x="505800" y="5661544"/>
            <a:ext cx="1129872" cy="523220"/>
          </a:xfrm>
          <a:prstGeom prst="rect">
            <a:avLst/>
          </a:prstGeom>
          <a:noFill/>
        </p:spPr>
        <p:txBody>
          <a:bodyPr wrap="square" rtlCol="0">
            <a:spAutoFit/>
          </a:bodyPr>
          <a:lstStyle/>
          <a:p>
            <a:pPr algn="ctr"/>
            <a:r>
              <a:rPr lang="en-US" sz="1400" dirty="0" smtClean="0">
                <a:latin typeface="Minion Pro"/>
                <a:cs typeface="Minion Pro"/>
              </a:rPr>
              <a:t>Private </a:t>
            </a:r>
          </a:p>
          <a:p>
            <a:pPr algn="ctr"/>
            <a:r>
              <a:rPr lang="en-US" sz="1400" dirty="0" smtClean="0">
                <a:latin typeface="Minion Pro"/>
                <a:cs typeface="Minion Pro"/>
              </a:rPr>
              <a:t>Memory</a:t>
            </a:r>
            <a:endParaRPr lang="en-US" sz="1400" dirty="0">
              <a:latin typeface="Minion Pro"/>
              <a:cs typeface="Minion Pro"/>
            </a:endParaRPr>
          </a:p>
        </p:txBody>
      </p:sp>
      <p:sp>
        <p:nvSpPr>
          <p:cNvPr id="19" name="TextBox 18"/>
          <p:cNvSpPr txBox="1"/>
          <p:nvPr/>
        </p:nvSpPr>
        <p:spPr>
          <a:xfrm>
            <a:off x="3439233" y="5219430"/>
            <a:ext cx="424070" cy="584776"/>
          </a:xfrm>
          <a:prstGeom prst="rect">
            <a:avLst/>
          </a:prstGeom>
          <a:noFill/>
        </p:spPr>
        <p:txBody>
          <a:bodyPr wrap="square" rtlCol="0">
            <a:spAutoFit/>
          </a:bodyPr>
          <a:lstStyle/>
          <a:p>
            <a:r>
              <a:rPr lang="en-US" sz="3200" dirty="0" smtClean="0">
                <a:latin typeface="Minion Pro"/>
                <a:cs typeface="Minion Pro"/>
              </a:rPr>
              <a:t>…</a:t>
            </a:r>
            <a:endParaRPr lang="en-US" sz="3200" dirty="0">
              <a:latin typeface="Minion Pro"/>
              <a:cs typeface="Minion Pro"/>
            </a:endParaRPr>
          </a:p>
        </p:txBody>
      </p:sp>
      <p:sp>
        <p:nvSpPr>
          <p:cNvPr id="20" name="Rectangle 19"/>
          <p:cNvSpPr/>
          <p:nvPr/>
        </p:nvSpPr>
        <p:spPr>
          <a:xfrm>
            <a:off x="505799" y="3559413"/>
            <a:ext cx="4726633" cy="1173440"/>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latin typeface="Minion Pro"/>
                <a:cs typeface="Minion Pro"/>
              </a:rPr>
              <a:t>Shared Memory</a:t>
            </a:r>
            <a:endParaRPr lang="en-US" sz="1600" dirty="0">
              <a:latin typeface="Minion Pro"/>
              <a:cs typeface="Minion Pro"/>
            </a:endParaRPr>
          </a:p>
        </p:txBody>
      </p:sp>
      <p:sp>
        <p:nvSpPr>
          <p:cNvPr id="21" name="Rectangle 20"/>
          <p:cNvSpPr/>
          <p:nvPr/>
        </p:nvSpPr>
        <p:spPr>
          <a:xfrm>
            <a:off x="713614" y="3939198"/>
            <a:ext cx="4360473" cy="6146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latin typeface="Minion Pro"/>
                <a:cs typeface="Minion Pro"/>
              </a:rPr>
              <a:t>Uncached Shared Heap</a:t>
            </a:r>
          </a:p>
        </p:txBody>
      </p:sp>
      <p:cxnSp>
        <p:nvCxnSpPr>
          <p:cNvPr id="25" name="Straight Arrow Connector 24"/>
          <p:cNvCxnSpPr>
            <a:endCxn id="13" idx="0"/>
          </p:cNvCxnSpPr>
          <p:nvPr/>
        </p:nvCxnSpPr>
        <p:spPr>
          <a:xfrm flipH="1">
            <a:off x="1095472" y="4553857"/>
            <a:ext cx="767227" cy="5438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Multiply 25"/>
          <p:cNvSpPr/>
          <p:nvPr/>
        </p:nvSpPr>
        <p:spPr>
          <a:xfrm>
            <a:off x="1268190" y="4584176"/>
            <a:ext cx="543709" cy="370387"/>
          </a:xfrm>
          <a:prstGeom prst="mathMultiply">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nion Pro"/>
              <a:cs typeface="Minion Pro"/>
            </a:endParaRPr>
          </a:p>
        </p:txBody>
      </p:sp>
      <p:grpSp>
        <p:nvGrpSpPr>
          <p:cNvPr id="31" name="Group 30"/>
          <p:cNvGrpSpPr/>
          <p:nvPr/>
        </p:nvGrpSpPr>
        <p:grpSpPr>
          <a:xfrm>
            <a:off x="2084695" y="4938427"/>
            <a:ext cx="1129872" cy="1574340"/>
            <a:chOff x="3761282" y="3798412"/>
            <a:chExt cx="1246909" cy="1958527"/>
          </a:xfrm>
        </p:grpSpPr>
        <p:sp>
          <p:nvSpPr>
            <p:cNvPr id="32" name="Rectangle 31"/>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latin typeface="Minion Pro"/>
                <a:cs typeface="Minion Pro"/>
              </a:endParaRPr>
            </a:p>
          </p:txBody>
        </p:sp>
        <p:sp>
          <p:nvSpPr>
            <p:cNvPr id="33" name="TextBox 32"/>
            <p:cNvSpPr txBox="1"/>
            <p:nvPr/>
          </p:nvSpPr>
          <p:spPr>
            <a:xfrm>
              <a:off x="4010425" y="5374055"/>
              <a:ext cx="726797" cy="382884"/>
            </a:xfrm>
            <a:prstGeom prst="rect">
              <a:avLst/>
            </a:prstGeom>
            <a:noFill/>
          </p:spPr>
          <p:txBody>
            <a:bodyPr wrap="none" rtlCol="0">
              <a:spAutoFit/>
            </a:bodyPr>
            <a:lstStyle/>
            <a:p>
              <a:pPr algn="ctr"/>
              <a:r>
                <a:rPr lang="en-US" sz="1400" dirty="0" smtClean="0">
                  <a:latin typeface="Minion Pro"/>
                  <a:cs typeface="Minion Pro"/>
                </a:rPr>
                <a:t>Core 1</a:t>
              </a:r>
              <a:endParaRPr lang="en-US" sz="1400" dirty="0">
                <a:latin typeface="Minion Pro"/>
                <a:cs typeface="Minion Pro"/>
              </a:endParaRPr>
            </a:p>
          </p:txBody>
        </p:sp>
      </p:grpSp>
      <p:sp>
        <p:nvSpPr>
          <p:cNvPr id="34" name="Rectangle 33"/>
          <p:cNvSpPr/>
          <p:nvPr/>
        </p:nvSpPr>
        <p:spPr>
          <a:xfrm>
            <a:off x="2292511" y="5099276"/>
            <a:ext cx="763711" cy="614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Minion Pro"/>
                <a:cs typeface="Minion Pro"/>
              </a:rPr>
              <a:t>Local Heap</a:t>
            </a:r>
            <a:endParaRPr lang="en-US" sz="1600" dirty="0">
              <a:latin typeface="Minion Pro"/>
              <a:cs typeface="Minion Pro"/>
            </a:endParaRPr>
          </a:p>
        </p:txBody>
      </p:sp>
      <p:sp>
        <p:nvSpPr>
          <p:cNvPr id="35" name="TextBox 34"/>
          <p:cNvSpPr txBox="1"/>
          <p:nvPr/>
        </p:nvSpPr>
        <p:spPr>
          <a:xfrm>
            <a:off x="2084695" y="5663136"/>
            <a:ext cx="1129872" cy="523220"/>
          </a:xfrm>
          <a:prstGeom prst="rect">
            <a:avLst/>
          </a:prstGeom>
          <a:noFill/>
        </p:spPr>
        <p:txBody>
          <a:bodyPr wrap="square" rtlCol="0">
            <a:spAutoFit/>
          </a:bodyPr>
          <a:lstStyle/>
          <a:p>
            <a:pPr algn="ctr"/>
            <a:r>
              <a:rPr lang="en-US" sz="1400" dirty="0" smtClean="0">
                <a:latin typeface="Minion Pro"/>
                <a:cs typeface="Minion Pro"/>
              </a:rPr>
              <a:t>Private </a:t>
            </a:r>
          </a:p>
          <a:p>
            <a:pPr algn="ctr"/>
            <a:r>
              <a:rPr lang="en-US" sz="1400" dirty="0" smtClean="0">
                <a:latin typeface="Minion Pro"/>
                <a:cs typeface="Minion Pro"/>
              </a:rPr>
              <a:t>Memory</a:t>
            </a:r>
            <a:endParaRPr lang="en-US" sz="1400" dirty="0">
              <a:latin typeface="Minion Pro"/>
              <a:cs typeface="Minion Pro"/>
            </a:endParaRPr>
          </a:p>
        </p:txBody>
      </p:sp>
      <p:cxnSp>
        <p:nvCxnSpPr>
          <p:cNvPr id="23" name="Straight Arrow Connector 22"/>
          <p:cNvCxnSpPr>
            <a:endCxn id="34" idx="1"/>
          </p:cNvCxnSpPr>
          <p:nvPr/>
        </p:nvCxnSpPr>
        <p:spPr>
          <a:xfrm>
            <a:off x="1477327" y="5406606"/>
            <a:ext cx="81518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2" name="Multiply 41"/>
          <p:cNvSpPr/>
          <p:nvPr/>
        </p:nvSpPr>
        <p:spPr>
          <a:xfrm>
            <a:off x="1577978" y="5221412"/>
            <a:ext cx="543709" cy="370387"/>
          </a:xfrm>
          <a:prstGeom prst="mathMultipl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nion Pro"/>
              <a:cs typeface="Minion Pro"/>
            </a:endParaRPr>
          </a:p>
        </p:txBody>
      </p:sp>
      <p:grpSp>
        <p:nvGrpSpPr>
          <p:cNvPr id="43" name="Group 42"/>
          <p:cNvGrpSpPr/>
          <p:nvPr/>
        </p:nvGrpSpPr>
        <p:grpSpPr>
          <a:xfrm>
            <a:off x="4102560" y="4938427"/>
            <a:ext cx="1129872" cy="1574340"/>
            <a:chOff x="3761282" y="3798412"/>
            <a:chExt cx="1246909" cy="1958527"/>
          </a:xfrm>
        </p:grpSpPr>
        <p:sp>
          <p:nvSpPr>
            <p:cNvPr id="44" name="Rectangle 43"/>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latin typeface="Minion Pro"/>
                <a:cs typeface="Minion Pro"/>
              </a:endParaRPr>
            </a:p>
          </p:txBody>
        </p:sp>
        <p:sp>
          <p:nvSpPr>
            <p:cNvPr id="45" name="TextBox 44"/>
            <p:cNvSpPr txBox="1"/>
            <p:nvPr/>
          </p:nvSpPr>
          <p:spPr>
            <a:xfrm>
              <a:off x="3953499" y="5374055"/>
              <a:ext cx="840652" cy="382884"/>
            </a:xfrm>
            <a:prstGeom prst="rect">
              <a:avLst/>
            </a:prstGeom>
            <a:noFill/>
          </p:spPr>
          <p:txBody>
            <a:bodyPr wrap="none" rtlCol="0">
              <a:spAutoFit/>
            </a:bodyPr>
            <a:lstStyle/>
            <a:p>
              <a:pPr algn="ctr"/>
              <a:r>
                <a:rPr lang="en-US" sz="1400" dirty="0" smtClean="0">
                  <a:latin typeface="Minion Pro"/>
                  <a:cs typeface="Minion Pro"/>
                </a:rPr>
                <a:t>Core 47</a:t>
              </a:r>
              <a:endParaRPr lang="en-US" sz="1400" dirty="0">
                <a:latin typeface="Minion Pro"/>
                <a:cs typeface="Minion Pro"/>
              </a:endParaRPr>
            </a:p>
          </p:txBody>
        </p:sp>
      </p:grpSp>
      <p:sp>
        <p:nvSpPr>
          <p:cNvPr id="46" name="Rectangle 45"/>
          <p:cNvSpPr/>
          <p:nvPr/>
        </p:nvSpPr>
        <p:spPr>
          <a:xfrm>
            <a:off x="4310376" y="5099276"/>
            <a:ext cx="763711" cy="614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Minion Pro"/>
                <a:cs typeface="Minion Pro"/>
              </a:rPr>
              <a:t>Local Heap</a:t>
            </a:r>
            <a:endParaRPr lang="en-US" sz="1600" dirty="0">
              <a:latin typeface="Minion Pro"/>
              <a:cs typeface="Minion Pro"/>
            </a:endParaRPr>
          </a:p>
        </p:txBody>
      </p:sp>
      <p:sp>
        <p:nvSpPr>
          <p:cNvPr id="47" name="TextBox 46"/>
          <p:cNvSpPr txBox="1"/>
          <p:nvPr/>
        </p:nvSpPr>
        <p:spPr>
          <a:xfrm>
            <a:off x="4102560" y="5663136"/>
            <a:ext cx="1129872" cy="523220"/>
          </a:xfrm>
          <a:prstGeom prst="rect">
            <a:avLst/>
          </a:prstGeom>
          <a:noFill/>
        </p:spPr>
        <p:txBody>
          <a:bodyPr wrap="square" rtlCol="0">
            <a:spAutoFit/>
          </a:bodyPr>
          <a:lstStyle/>
          <a:p>
            <a:pPr algn="ctr"/>
            <a:r>
              <a:rPr lang="en-US" sz="1400" dirty="0" smtClean="0">
                <a:latin typeface="Minion Pro"/>
                <a:cs typeface="Minion Pro"/>
              </a:rPr>
              <a:t>Private </a:t>
            </a:r>
          </a:p>
          <a:p>
            <a:pPr algn="ctr"/>
            <a:r>
              <a:rPr lang="en-US" sz="1400" dirty="0" smtClean="0">
                <a:latin typeface="Minion Pro"/>
                <a:cs typeface="Minion Pro"/>
              </a:rPr>
              <a:t>Memory</a:t>
            </a:r>
            <a:endParaRPr lang="en-US" sz="1400" dirty="0">
              <a:latin typeface="Minion Pro"/>
              <a:cs typeface="Minion Pro"/>
            </a:endParaRPr>
          </a:p>
        </p:txBody>
      </p:sp>
      <p:pic>
        <p:nvPicPr>
          <p:cNvPr id="48" name="Picture 47"/>
          <p:cNvPicPr>
            <a:picLocks noChangeAspect="1"/>
          </p:cNvPicPr>
          <p:nvPr/>
        </p:nvPicPr>
        <p:blipFill>
          <a:blip r:embed="rId4"/>
          <a:stretch>
            <a:fillRect/>
          </a:stretch>
        </p:blipFill>
        <p:spPr>
          <a:xfrm>
            <a:off x="5296080" y="3431200"/>
            <a:ext cx="3780188" cy="2890732"/>
          </a:xfrm>
          <a:prstGeom prst="rect">
            <a:avLst/>
          </a:prstGeom>
        </p:spPr>
      </p:pic>
      <p:sp>
        <p:nvSpPr>
          <p:cNvPr id="49" name="Oval Callout 48"/>
          <p:cNvSpPr/>
          <p:nvPr/>
        </p:nvSpPr>
        <p:spPr>
          <a:xfrm>
            <a:off x="5232432" y="2217740"/>
            <a:ext cx="2201333" cy="931333"/>
          </a:xfrm>
          <a:prstGeom prst="wedgeEllipseCallout">
            <a:avLst>
              <a:gd name="adj1" fmla="val 24552"/>
              <a:gd name="adj2" fmla="val 9522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Can we eliminate this overhead?</a:t>
            </a:r>
            <a:endParaRPr lang="en-US" dirty="0"/>
          </a:p>
        </p:txBody>
      </p:sp>
      <p:cxnSp>
        <p:nvCxnSpPr>
          <p:cNvPr id="6" name="Straight Connector 5"/>
          <p:cNvCxnSpPr/>
          <p:nvPr/>
        </p:nvCxnSpPr>
        <p:spPr>
          <a:xfrm>
            <a:off x="5689599" y="4368800"/>
            <a:ext cx="330200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70522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21" grpId="0" animBg="1"/>
      <p:bldP spid="26" grpId="0" animBg="1"/>
      <p:bldP spid="34" grpId="0" animBg="1"/>
      <p:bldP spid="42" grpId="0" animBg="1"/>
      <p:bldP spid="46"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Procrastinating Collector (PRC)</a:t>
            </a:r>
            <a:endParaRPr lang="en-US" dirty="0"/>
          </a:p>
        </p:txBody>
      </p:sp>
      <p:sp>
        <p:nvSpPr>
          <p:cNvPr id="3" name="Content Placeholder 2"/>
          <p:cNvSpPr>
            <a:spLocks noGrp="1"/>
          </p:cNvSpPr>
          <p:nvPr>
            <p:ph idx="1"/>
          </p:nvPr>
        </p:nvSpPr>
        <p:spPr>
          <a:xfrm>
            <a:off x="457200" y="1371600"/>
            <a:ext cx="8229600" cy="4984750"/>
          </a:xfrm>
        </p:spPr>
        <p:txBody>
          <a:bodyPr>
            <a:normAutofit/>
          </a:bodyPr>
          <a:lstStyle/>
          <a:p>
            <a:r>
              <a:rPr lang="en-US" sz="2400" dirty="0" smtClean="0"/>
              <a:t>Exploits concurrent functional nature of programming language</a:t>
            </a:r>
          </a:p>
          <a:p>
            <a:pPr lvl="1"/>
            <a:r>
              <a:rPr lang="en-US" sz="2000" dirty="0" smtClean="0"/>
              <a:t>SML </a:t>
            </a:r>
            <a:r>
              <a:rPr lang="en-US" sz="2000" dirty="0"/>
              <a:t>(Mostly functional) </a:t>
            </a:r>
            <a:r>
              <a:rPr lang="en-US" sz="2000" dirty="0">
                <a:sym typeface="Wingdings"/>
              </a:rPr>
              <a:t> Mutations are rare</a:t>
            </a:r>
          </a:p>
          <a:p>
            <a:pPr lvl="2"/>
            <a:r>
              <a:rPr lang="en-US" sz="1800" dirty="0">
                <a:solidFill>
                  <a:srgbClr val="008000"/>
                </a:solidFill>
              </a:rPr>
              <a:t>Write barriers &lt;&lt; read </a:t>
            </a:r>
            <a:r>
              <a:rPr lang="en-US" sz="1800" dirty="0" smtClean="0">
                <a:solidFill>
                  <a:srgbClr val="008000"/>
                </a:solidFill>
              </a:rPr>
              <a:t>barriers</a:t>
            </a:r>
          </a:p>
          <a:p>
            <a:pPr lvl="1"/>
            <a:r>
              <a:rPr lang="en-US" sz="2000" dirty="0" smtClean="0"/>
              <a:t>ACML </a:t>
            </a:r>
            <a:r>
              <a:rPr lang="en-US" sz="2000" dirty="0" smtClean="0">
                <a:sym typeface="Wingdings"/>
              </a:rPr>
              <a:t> Lots of concurrency</a:t>
            </a:r>
            <a:endParaRPr lang="en-US" sz="2000" dirty="0"/>
          </a:p>
          <a:p>
            <a:r>
              <a:rPr lang="en-US" sz="2400" dirty="0"/>
              <a:t>Eliminate read barriers </a:t>
            </a:r>
            <a:r>
              <a:rPr lang="en-US" sz="2400" dirty="0" smtClean="0"/>
              <a:t>completely</a:t>
            </a:r>
          </a:p>
          <a:p>
            <a:pPr lvl="1"/>
            <a:r>
              <a:rPr lang="en-US" sz="2000" i="1" dirty="0" err="1" smtClean="0">
                <a:solidFill>
                  <a:srgbClr val="FF0000"/>
                </a:solidFill>
              </a:rPr>
              <a:t>Mutator</a:t>
            </a:r>
            <a:r>
              <a:rPr lang="en-US" sz="2000" i="1" dirty="0" smtClean="0">
                <a:solidFill>
                  <a:srgbClr val="FF0000"/>
                </a:solidFill>
              </a:rPr>
              <a:t> must never encounter forwarding pointers</a:t>
            </a:r>
            <a:endParaRPr lang="en-US" sz="2000" i="1" dirty="0">
              <a:solidFill>
                <a:srgbClr val="FF0000"/>
              </a:solidFill>
            </a:endParaRPr>
          </a:p>
          <a:p>
            <a:r>
              <a:rPr lang="en-US" sz="2400" dirty="0" smtClean="0"/>
              <a:t>(Rare) Write </a:t>
            </a:r>
            <a:r>
              <a:rPr lang="en-US" sz="2400" dirty="0"/>
              <a:t>barriers </a:t>
            </a:r>
            <a:r>
              <a:rPr lang="en-US" sz="2400" dirty="0" smtClean="0"/>
              <a:t>are more </a:t>
            </a:r>
            <a:r>
              <a:rPr lang="en-US" sz="2400" dirty="0"/>
              <a:t>expensive</a:t>
            </a:r>
          </a:p>
          <a:p>
            <a:pPr marL="914400" lvl="1" indent="-457200">
              <a:buFont typeface="+mj-lt"/>
              <a:buAutoNum type="arabicPeriod"/>
            </a:pPr>
            <a:r>
              <a:rPr lang="en-US" sz="2000" dirty="0" smtClean="0">
                <a:solidFill>
                  <a:srgbClr val="0000FF"/>
                </a:solidFill>
              </a:rPr>
              <a:t>Immutability:</a:t>
            </a:r>
            <a:r>
              <a:rPr lang="en-US" sz="2000" dirty="0" smtClean="0"/>
              <a:t> Globalize immutable objects by making a </a:t>
            </a:r>
            <a:r>
              <a:rPr lang="en-US" sz="2000" dirty="0" smtClean="0">
                <a:solidFill>
                  <a:srgbClr val="008000"/>
                </a:solidFill>
              </a:rPr>
              <a:t>copy</a:t>
            </a:r>
            <a:r>
              <a:rPr lang="en-US" sz="2000" dirty="0" smtClean="0">
                <a:solidFill>
                  <a:srgbClr val="000000"/>
                </a:solidFill>
              </a:rPr>
              <a:t>.</a:t>
            </a:r>
          </a:p>
          <a:p>
            <a:pPr marL="914400" lvl="1" indent="-457200">
              <a:buFont typeface="+mj-lt"/>
              <a:buAutoNum type="arabicPeriod"/>
            </a:pPr>
            <a:r>
              <a:rPr lang="en-US" sz="2000" dirty="0" smtClean="0">
                <a:solidFill>
                  <a:srgbClr val="0000FF"/>
                </a:solidFill>
                <a:sym typeface="Wingdings"/>
              </a:rPr>
              <a:t>Dynamic shape analysis: </a:t>
            </a:r>
            <a:r>
              <a:rPr lang="en-US" sz="2000" dirty="0" smtClean="0">
                <a:sym typeface="Wingdings"/>
              </a:rPr>
              <a:t>f</a:t>
            </a:r>
            <a:r>
              <a:rPr lang="en-US" sz="2000" dirty="0" smtClean="0"/>
              <a:t>or objects completely in minor heap, globalize and perform minor local GC</a:t>
            </a:r>
          </a:p>
          <a:p>
            <a:pPr marL="914400" lvl="1" indent="-457200">
              <a:buFont typeface="+mj-lt"/>
              <a:buAutoNum type="arabicPeriod"/>
            </a:pPr>
            <a:r>
              <a:rPr lang="en-US" sz="2000" dirty="0" smtClean="0">
                <a:solidFill>
                  <a:srgbClr val="0000FF"/>
                </a:solidFill>
              </a:rPr>
              <a:t>Procrastinate:</a:t>
            </a:r>
            <a:r>
              <a:rPr lang="en-US" sz="2000" dirty="0" smtClean="0"/>
              <a:t> Other objects, suspend threads instead of globalization</a:t>
            </a:r>
          </a:p>
        </p:txBody>
      </p:sp>
      <p:sp>
        <p:nvSpPr>
          <p:cNvPr id="4" name="Slide Number Placeholder 3"/>
          <p:cNvSpPr>
            <a:spLocks noGrp="1"/>
          </p:cNvSpPr>
          <p:nvPr>
            <p:ph type="sldNum" sz="quarter" idx="12"/>
          </p:nvPr>
        </p:nvSpPr>
        <p:spPr/>
        <p:txBody>
          <a:bodyPr/>
          <a:lstStyle/>
          <a:p>
            <a:fld id="{8A92EBC0-2756-0B49-BBEC-14BFE17E3BFD}" type="slidenum">
              <a:rPr lang="en-US" smtClean="0"/>
              <a:t>22</a:t>
            </a:fld>
            <a:endParaRPr lang="en-US"/>
          </a:p>
        </p:txBody>
      </p:sp>
    </p:spTree>
    <p:custDataLst>
      <p:tags r:id="rId1"/>
    </p:custDataLst>
    <p:extLst>
      <p:ext uri="{BB962C8B-B14F-4D97-AF65-F5344CB8AC3E}">
        <p14:creationId xmlns:p14="http://schemas.microsoft.com/office/powerpoint/2010/main" val="1564218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Software-managed Coherence (SMC)</a:t>
            </a:r>
            <a:endParaRPr lang="en-US" dirty="0"/>
          </a:p>
        </p:txBody>
      </p:sp>
      <p:sp>
        <p:nvSpPr>
          <p:cNvPr id="3" name="Content Placeholder 2"/>
          <p:cNvSpPr>
            <a:spLocks noGrp="1"/>
          </p:cNvSpPr>
          <p:nvPr>
            <p:ph idx="1"/>
          </p:nvPr>
        </p:nvSpPr>
        <p:spPr>
          <a:xfrm>
            <a:off x="457200" y="1150938"/>
            <a:ext cx="8229600" cy="5388458"/>
          </a:xfrm>
        </p:spPr>
        <p:txBody>
          <a:bodyPr>
            <a:normAutofit fontScale="92500"/>
          </a:bodyPr>
          <a:lstStyle/>
          <a:p>
            <a:r>
              <a:rPr lang="en-US" sz="2800" dirty="0" smtClean="0"/>
              <a:t>Mutability information + software coherence support</a:t>
            </a:r>
          </a:p>
          <a:p>
            <a:endParaRPr lang="en-US" sz="2800" dirty="0" smtClean="0"/>
          </a:p>
          <a:p>
            <a:endParaRPr lang="en-US" sz="2800" dirty="0"/>
          </a:p>
          <a:p>
            <a:endParaRPr lang="en-US" sz="2800" dirty="0" smtClean="0"/>
          </a:p>
          <a:p>
            <a:endParaRPr lang="en-US" sz="2800" dirty="0" smtClean="0"/>
          </a:p>
          <a:p>
            <a:endParaRPr lang="en-US" sz="2800" dirty="0"/>
          </a:p>
          <a:p>
            <a:endParaRPr lang="en-US" sz="2800" dirty="0" smtClean="0"/>
          </a:p>
          <a:p>
            <a:endParaRPr lang="en-US" sz="2800" dirty="0"/>
          </a:p>
          <a:p>
            <a:pPr marL="0" indent="0">
              <a:buNone/>
            </a:pPr>
            <a:endParaRPr lang="en-US" sz="2800" dirty="0"/>
          </a:p>
          <a:p>
            <a:pPr marL="0" indent="0">
              <a:buNone/>
            </a:pPr>
            <a:endParaRPr lang="en-US" sz="2800" dirty="0" smtClean="0"/>
          </a:p>
          <a:p>
            <a:r>
              <a:rPr lang="en-US" sz="2800" i="1" dirty="0" smtClean="0"/>
              <a:t>Integrate cache control instructions into memory barriers</a:t>
            </a:r>
            <a:endParaRPr lang="en-US" sz="2800" i="1" dirty="0"/>
          </a:p>
        </p:txBody>
      </p:sp>
      <p:sp>
        <p:nvSpPr>
          <p:cNvPr id="4" name="Slide Number Placeholder 3"/>
          <p:cNvSpPr>
            <a:spLocks noGrp="1"/>
          </p:cNvSpPr>
          <p:nvPr>
            <p:ph type="sldNum" sz="quarter" idx="12"/>
          </p:nvPr>
        </p:nvSpPr>
        <p:spPr/>
        <p:txBody>
          <a:bodyPr/>
          <a:lstStyle/>
          <a:p>
            <a:fld id="{8A92EBC0-2756-0B49-BBEC-14BFE17E3BFD}" type="slidenum">
              <a:rPr lang="en-US" smtClean="0"/>
              <a:t>23</a:t>
            </a:fld>
            <a:endParaRPr lang="en-US"/>
          </a:p>
        </p:txBody>
      </p:sp>
      <p:sp>
        <p:nvSpPr>
          <p:cNvPr id="5" name="Rectangle 4"/>
          <p:cNvSpPr/>
          <p:nvPr/>
        </p:nvSpPr>
        <p:spPr>
          <a:xfrm>
            <a:off x="5994325" y="4052983"/>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p>
        </p:txBody>
      </p:sp>
      <p:sp>
        <p:nvSpPr>
          <p:cNvPr id="6" name="TextBox 5"/>
          <p:cNvSpPr txBox="1"/>
          <p:nvPr/>
        </p:nvSpPr>
        <p:spPr>
          <a:xfrm>
            <a:off x="6277290" y="5628626"/>
            <a:ext cx="659155" cy="307777"/>
          </a:xfrm>
          <a:prstGeom prst="rect">
            <a:avLst/>
          </a:prstGeom>
          <a:noFill/>
        </p:spPr>
        <p:txBody>
          <a:bodyPr wrap="none" rtlCol="0">
            <a:spAutoFit/>
          </a:bodyPr>
          <a:lstStyle/>
          <a:p>
            <a:pPr algn="ctr"/>
            <a:r>
              <a:rPr lang="en-US" sz="1400" dirty="0" smtClean="0"/>
              <a:t>Core 0</a:t>
            </a:r>
            <a:endParaRPr lang="en-US" sz="1400" dirty="0"/>
          </a:p>
        </p:txBody>
      </p:sp>
      <p:grpSp>
        <p:nvGrpSpPr>
          <p:cNvPr id="7" name="Group 6"/>
          <p:cNvGrpSpPr/>
          <p:nvPr/>
        </p:nvGrpSpPr>
        <p:grpSpPr>
          <a:xfrm>
            <a:off x="3692162" y="4052983"/>
            <a:ext cx="1246909" cy="1883420"/>
            <a:chOff x="5428446" y="3798412"/>
            <a:chExt cx="1246909" cy="1883420"/>
          </a:xfrm>
        </p:grpSpPr>
        <p:sp>
          <p:nvSpPr>
            <p:cNvPr id="8" name="Rectangle 7"/>
            <p:cNvSpPr/>
            <p:nvPr/>
          </p:nvSpPr>
          <p:spPr>
            <a:xfrm>
              <a:off x="5428446"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p>
          </p:txBody>
        </p:sp>
        <p:sp>
          <p:nvSpPr>
            <p:cNvPr id="9" name="TextBox 8"/>
            <p:cNvSpPr txBox="1"/>
            <p:nvPr/>
          </p:nvSpPr>
          <p:spPr>
            <a:xfrm>
              <a:off x="5711411" y="5374055"/>
              <a:ext cx="659155" cy="307777"/>
            </a:xfrm>
            <a:prstGeom prst="rect">
              <a:avLst/>
            </a:prstGeom>
            <a:noFill/>
          </p:spPr>
          <p:txBody>
            <a:bodyPr wrap="none" rtlCol="0">
              <a:spAutoFit/>
            </a:bodyPr>
            <a:lstStyle/>
            <a:p>
              <a:pPr algn="ctr"/>
              <a:r>
                <a:rPr lang="en-US" sz="1400" dirty="0" smtClean="0"/>
                <a:t>Core 0</a:t>
              </a:r>
              <a:endParaRPr lang="en-US" sz="1400" dirty="0"/>
            </a:p>
          </p:txBody>
        </p:sp>
      </p:grpSp>
      <p:grpSp>
        <p:nvGrpSpPr>
          <p:cNvPr id="10" name="Group 9"/>
          <p:cNvGrpSpPr/>
          <p:nvPr/>
        </p:nvGrpSpPr>
        <p:grpSpPr>
          <a:xfrm>
            <a:off x="2024998" y="4052983"/>
            <a:ext cx="1246909" cy="1883420"/>
            <a:chOff x="3761282" y="3798412"/>
            <a:chExt cx="1246909" cy="1883420"/>
          </a:xfrm>
        </p:grpSpPr>
        <p:sp>
          <p:nvSpPr>
            <p:cNvPr id="11" name="Rectangle 10"/>
            <p:cNvSpPr/>
            <p:nvPr/>
          </p:nvSpPr>
          <p:spPr>
            <a:xfrm>
              <a:off x="3761282" y="3798412"/>
              <a:ext cx="1246909"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b"/>
            <a:lstStyle/>
            <a:p>
              <a:pPr algn="ctr"/>
              <a:endParaRPr lang="en-US" sz="1600" dirty="0"/>
            </a:p>
          </p:txBody>
        </p:sp>
        <p:sp>
          <p:nvSpPr>
            <p:cNvPr id="12" name="TextBox 11"/>
            <p:cNvSpPr txBox="1"/>
            <p:nvPr/>
          </p:nvSpPr>
          <p:spPr>
            <a:xfrm>
              <a:off x="4044247" y="5374055"/>
              <a:ext cx="659155" cy="307777"/>
            </a:xfrm>
            <a:prstGeom prst="rect">
              <a:avLst/>
            </a:prstGeom>
            <a:noFill/>
          </p:spPr>
          <p:txBody>
            <a:bodyPr wrap="none" rtlCol="0">
              <a:spAutoFit/>
            </a:bodyPr>
            <a:lstStyle/>
            <a:p>
              <a:pPr algn="ctr"/>
              <a:r>
                <a:rPr lang="en-US" sz="1400" dirty="0" smtClean="0"/>
                <a:t>Core 0</a:t>
              </a:r>
              <a:endParaRPr lang="en-US" sz="1400" dirty="0"/>
            </a:p>
          </p:txBody>
        </p:sp>
      </p:grpSp>
      <p:sp>
        <p:nvSpPr>
          <p:cNvPr id="13" name="Rectangle 12"/>
          <p:cNvSpPr/>
          <p:nvPr/>
        </p:nvSpPr>
        <p:spPr>
          <a:xfrm>
            <a:off x="2232815" y="4260801"/>
            <a:ext cx="842819" cy="808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Local Heap</a:t>
            </a:r>
            <a:endParaRPr lang="en-US" sz="1600" dirty="0"/>
          </a:p>
        </p:txBody>
      </p:sp>
      <p:sp>
        <p:nvSpPr>
          <p:cNvPr id="14" name="TextBox 13"/>
          <p:cNvSpPr txBox="1"/>
          <p:nvPr/>
        </p:nvSpPr>
        <p:spPr>
          <a:xfrm>
            <a:off x="2266185" y="5072657"/>
            <a:ext cx="809449" cy="523220"/>
          </a:xfrm>
          <a:prstGeom prst="rect">
            <a:avLst/>
          </a:prstGeom>
          <a:noFill/>
        </p:spPr>
        <p:txBody>
          <a:bodyPr wrap="none" rtlCol="0">
            <a:spAutoFit/>
          </a:bodyPr>
          <a:lstStyle/>
          <a:p>
            <a:pPr algn="ctr"/>
            <a:r>
              <a:rPr lang="en-US" sz="1400" dirty="0" smtClean="0"/>
              <a:t>Private </a:t>
            </a:r>
          </a:p>
          <a:p>
            <a:pPr algn="ctr"/>
            <a:r>
              <a:rPr lang="en-US" sz="1400" dirty="0" smtClean="0"/>
              <a:t>Memory</a:t>
            </a:r>
            <a:endParaRPr lang="en-US" sz="1400" dirty="0"/>
          </a:p>
        </p:txBody>
      </p:sp>
      <p:sp>
        <p:nvSpPr>
          <p:cNvPr id="15" name="Rectangle 14"/>
          <p:cNvSpPr/>
          <p:nvPr/>
        </p:nvSpPr>
        <p:spPr>
          <a:xfrm>
            <a:off x="6202142" y="4260801"/>
            <a:ext cx="842819" cy="808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Local Heap</a:t>
            </a:r>
            <a:endParaRPr lang="en-US" sz="1600" dirty="0"/>
          </a:p>
        </p:txBody>
      </p:sp>
      <p:sp>
        <p:nvSpPr>
          <p:cNvPr id="16" name="TextBox 15"/>
          <p:cNvSpPr txBox="1"/>
          <p:nvPr/>
        </p:nvSpPr>
        <p:spPr>
          <a:xfrm>
            <a:off x="6235512" y="5072657"/>
            <a:ext cx="809449" cy="523220"/>
          </a:xfrm>
          <a:prstGeom prst="rect">
            <a:avLst/>
          </a:prstGeom>
          <a:noFill/>
        </p:spPr>
        <p:txBody>
          <a:bodyPr wrap="none" rtlCol="0">
            <a:spAutoFit/>
          </a:bodyPr>
          <a:lstStyle/>
          <a:p>
            <a:pPr algn="ctr"/>
            <a:r>
              <a:rPr lang="en-US" sz="1400" dirty="0" smtClean="0"/>
              <a:t>Private </a:t>
            </a:r>
          </a:p>
          <a:p>
            <a:pPr algn="ctr"/>
            <a:r>
              <a:rPr lang="en-US" sz="1400" dirty="0" smtClean="0"/>
              <a:t>Memory</a:t>
            </a:r>
            <a:endParaRPr lang="en-US" sz="1400" dirty="0"/>
          </a:p>
        </p:txBody>
      </p:sp>
      <p:sp>
        <p:nvSpPr>
          <p:cNvPr id="17" name="Rectangle 16"/>
          <p:cNvSpPr/>
          <p:nvPr/>
        </p:nvSpPr>
        <p:spPr>
          <a:xfrm>
            <a:off x="3899979" y="4260801"/>
            <a:ext cx="842819" cy="808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Local Heap</a:t>
            </a:r>
            <a:endParaRPr lang="en-US" sz="1600" dirty="0"/>
          </a:p>
        </p:txBody>
      </p:sp>
      <p:sp>
        <p:nvSpPr>
          <p:cNvPr id="18" name="TextBox 17"/>
          <p:cNvSpPr txBox="1"/>
          <p:nvPr/>
        </p:nvSpPr>
        <p:spPr>
          <a:xfrm>
            <a:off x="3933349" y="5072657"/>
            <a:ext cx="809449" cy="523220"/>
          </a:xfrm>
          <a:prstGeom prst="rect">
            <a:avLst/>
          </a:prstGeom>
          <a:noFill/>
        </p:spPr>
        <p:txBody>
          <a:bodyPr wrap="none" rtlCol="0">
            <a:spAutoFit/>
          </a:bodyPr>
          <a:lstStyle/>
          <a:p>
            <a:pPr algn="ctr"/>
            <a:r>
              <a:rPr lang="en-US" sz="1400" dirty="0" smtClean="0"/>
              <a:t>Private </a:t>
            </a:r>
          </a:p>
          <a:p>
            <a:pPr algn="ctr"/>
            <a:r>
              <a:rPr lang="en-US" sz="1400" dirty="0" smtClean="0"/>
              <a:t>Memory</a:t>
            </a:r>
            <a:endParaRPr lang="en-US" sz="1400" dirty="0"/>
          </a:p>
        </p:txBody>
      </p:sp>
      <p:sp>
        <p:nvSpPr>
          <p:cNvPr id="19" name="TextBox 18"/>
          <p:cNvSpPr txBox="1"/>
          <p:nvPr/>
        </p:nvSpPr>
        <p:spPr>
          <a:xfrm>
            <a:off x="5170466" y="4487881"/>
            <a:ext cx="467997" cy="584776"/>
          </a:xfrm>
          <a:prstGeom prst="rect">
            <a:avLst/>
          </a:prstGeom>
          <a:noFill/>
        </p:spPr>
        <p:txBody>
          <a:bodyPr wrap="none" rtlCol="0">
            <a:spAutoFit/>
          </a:bodyPr>
          <a:lstStyle/>
          <a:p>
            <a:r>
              <a:rPr lang="en-US" sz="3200" dirty="0" smtClean="0"/>
              <a:t>…</a:t>
            </a:r>
            <a:endParaRPr lang="en-US" sz="3200" dirty="0"/>
          </a:p>
        </p:txBody>
      </p:sp>
      <p:sp>
        <p:nvSpPr>
          <p:cNvPr id="20" name="Rectangle 19"/>
          <p:cNvSpPr/>
          <p:nvPr/>
        </p:nvSpPr>
        <p:spPr>
          <a:xfrm>
            <a:off x="2024998" y="2099839"/>
            <a:ext cx="5216236" cy="154289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smtClean="0"/>
              <a:t>Shared Memory</a:t>
            </a:r>
            <a:endParaRPr lang="en-US" sz="1600" dirty="0"/>
          </a:p>
        </p:txBody>
      </p:sp>
      <p:sp>
        <p:nvSpPr>
          <p:cNvPr id="21" name="Rectangle 20"/>
          <p:cNvSpPr/>
          <p:nvPr/>
        </p:nvSpPr>
        <p:spPr>
          <a:xfrm>
            <a:off x="2232813" y="2469293"/>
            <a:ext cx="2294194" cy="8081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err="1" smtClean="0"/>
              <a:t>Uncached</a:t>
            </a:r>
            <a:r>
              <a:rPr lang="en-US" sz="1600" dirty="0" smtClean="0"/>
              <a:t> Shared Heap</a:t>
            </a:r>
          </a:p>
          <a:p>
            <a:pPr algn="ctr"/>
            <a:r>
              <a:rPr lang="en-US" sz="1600" dirty="0" smtClean="0"/>
              <a:t>(Mutable Objects)</a:t>
            </a:r>
            <a:endParaRPr lang="en-US" sz="1600" dirty="0"/>
          </a:p>
        </p:txBody>
      </p:sp>
      <p:sp>
        <p:nvSpPr>
          <p:cNvPr id="22" name="Rectangle 21"/>
          <p:cNvSpPr/>
          <p:nvPr/>
        </p:nvSpPr>
        <p:spPr>
          <a:xfrm>
            <a:off x="4750767" y="2469293"/>
            <a:ext cx="2294194" cy="8081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Cached Shared Heap</a:t>
            </a:r>
          </a:p>
          <a:p>
            <a:pPr algn="ctr"/>
            <a:r>
              <a:rPr lang="en-US" sz="1600" dirty="0" smtClean="0"/>
              <a:t>(Immutable Objects)</a:t>
            </a:r>
            <a:endParaRPr lang="en-US" sz="1600" dirty="0"/>
          </a:p>
        </p:txBody>
      </p:sp>
      <p:cxnSp>
        <p:nvCxnSpPr>
          <p:cNvPr id="23" name="Straight Arrow Connector 22"/>
          <p:cNvCxnSpPr>
            <a:stCxn id="13" idx="3"/>
          </p:cNvCxnSpPr>
          <p:nvPr/>
        </p:nvCxnSpPr>
        <p:spPr>
          <a:xfrm>
            <a:off x="3075634" y="4664892"/>
            <a:ext cx="824345"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Multiply 23"/>
          <p:cNvSpPr/>
          <p:nvPr/>
        </p:nvSpPr>
        <p:spPr>
          <a:xfrm>
            <a:off x="3176526" y="4421391"/>
            <a:ext cx="600029" cy="48700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21" idx="2"/>
            <a:endCxn id="13" idx="0"/>
          </p:cNvCxnSpPr>
          <p:nvPr/>
        </p:nvCxnSpPr>
        <p:spPr>
          <a:xfrm flipH="1">
            <a:off x="2654225" y="3277475"/>
            <a:ext cx="725685" cy="9833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Multiply 25"/>
          <p:cNvSpPr/>
          <p:nvPr/>
        </p:nvSpPr>
        <p:spPr>
          <a:xfrm>
            <a:off x="2654225" y="3527674"/>
            <a:ext cx="600029" cy="48700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22" idx="2"/>
          </p:cNvCxnSpPr>
          <p:nvPr/>
        </p:nvCxnSpPr>
        <p:spPr>
          <a:xfrm flipH="1">
            <a:off x="3075634" y="3277475"/>
            <a:ext cx="2822230" cy="9833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8" name="Multiply 27"/>
          <p:cNvSpPr/>
          <p:nvPr/>
        </p:nvSpPr>
        <p:spPr>
          <a:xfrm>
            <a:off x="3960323" y="3604426"/>
            <a:ext cx="600029" cy="487002"/>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Callout 28"/>
          <p:cNvSpPr/>
          <p:nvPr/>
        </p:nvSpPr>
        <p:spPr>
          <a:xfrm>
            <a:off x="2307963" y="1814739"/>
            <a:ext cx="1384199" cy="511920"/>
          </a:xfrm>
          <a:prstGeom prst="wedgeEllipseCallout">
            <a:avLst>
              <a:gd name="adj1" fmla="val -18901"/>
              <a:gd name="adj2" fmla="val 7294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Caching disabled</a:t>
            </a:r>
            <a:endParaRPr lang="en-US" sz="1600" dirty="0"/>
          </a:p>
        </p:txBody>
      </p:sp>
      <p:sp>
        <p:nvSpPr>
          <p:cNvPr id="30" name="Oval Callout 29"/>
          <p:cNvSpPr/>
          <p:nvPr/>
        </p:nvSpPr>
        <p:spPr>
          <a:xfrm>
            <a:off x="5282137" y="1814739"/>
            <a:ext cx="1959097" cy="511920"/>
          </a:xfrm>
          <a:prstGeom prst="wedgeEllipseCallout">
            <a:avLst>
              <a:gd name="adj1" fmla="val -18901"/>
              <a:gd name="adj2" fmla="val 7294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SMC - Caching enabled</a:t>
            </a:r>
            <a:endParaRPr lang="en-US" sz="1600" dirty="0"/>
          </a:p>
        </p:txBody>
      </p:sp>
    </p:spTree>
    <p:custDataLst>
      <p:tags r:id="rId1"/>
    </p:custDataLst>
    <p:extLst>
      <p:ext uri="{BB962C8B-B14F-4D97-AF65-F5344CB8AC3E}">
        <p14:creationId xmlns:p14="http://schemas.microsoft.com/office/powerpoint/2010/main" val="4069690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4555066"/>
            <a:ext cx="8229600" cy="1337734"/>
          </a:xfrm>
        </p:spPr>
        <p:txBody>
          <a:bodyPr>
            <a:normAutofit fontScale="92500"/>
          </a:bodyPr>
          <a:lstStyle/>
          <a:p>
            <a:r>
              <a:rPr lang="en-US" dirty="0" smtClean="0"/>
              <a:t>PRC(SMC) 23%(33%) faster than LC @ 48 cores</a:t>
            </a:r>
          </a:p>
          <a:p>
            <a:r>
              <a:rPr lang="en-US" i="1" dirty="0" smtClean="0">
                <a:solidFill>
                  <a:srgbClr val="008000"/>
                </a:solidFill>
              </a:rPr>
              <a:t>99% of the memory accesses in SMC are cacheable!</a:t>
            </a:r>
            <a:endParaRPr lang="en-US" i="1" dirty="0">
              <a:solidFill>
                <a:srgbClr val="008000"/>
              </a:solidFill>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24</a:t>
            </a:fld>
            <a:endParaRPr lang="en-US"/>
          </a:p>
        </p:txBody>
      </p:sp>
      <p:pic>
        <p:nvPicPr>
          <p:cNvPr id="6" name="Picture 5"/>
          <p:cNvPicPr>
            <a:picLocks noChangeAspect="1"/>
          </p:cNvPicPr>
          <p:nvPr/>
        </p:nvPicPr>
        <p:blipFill>
          <a:blip r:embed="rId2"/>
          <a:stretch>
            <a:fillRect/>
          </a:stretch>
        </p:blipFill>
        <p:spPr>
          <a:xfrm>
            <a:off x="884706" y="1150938"/>
            <a:ext cx="7382994" cy="2688167"/>
          </a:xfrm>
          <a:prstGeom prst="rect">
            <a:avLst/>
          </a:prstGeom>
        </p:spPr>
      </p:pic>
      <p:sp>
        <p:nvSpPr>
          <p:cNvPr id="7" name="TextBox 6"/>
          <p:cNvSpPr txBox="1"/>
          <p:nvPr/>
        </p:nvSpPr>
        <p:spPr>
          <a:xfrm>
            <a:off x="2477495" y="3828534"/>
            <a:ext cx="1005541" cy="369332"/>
          </a:xfrm>
          <a:prstGeom prst="rect">
            <a:avLst/>
          </a:prstGeom>
          <a:noFill/>
        </p:spPr>
        <p:txBody>
          <a:bodyPr wrap="none" rtlCol="0">
            <a:spAutoFit/>
          </a:bodyPr>
          <a:lstStyle/>
          <a:p>
            <a:r>
              <a:rPr lang="en-US" dirty="0" smtClean="0"/>
              <a:t>Speedup</a:t>
            </a:r>
            <a:endParaRPr lang="en-US" dirty="0"/>
          </a:p>
        </p:txBody>
      </p:sp>
      <p:sp>
        <p:nvSpPr>
          <p:cNvPr id="8" name="TextBox 7"/>
          <p:cNvSpPr txBox="1"/>
          <p:nvPr/>
        </p:nvSpPr>
        <p:spPr>
          <a:xfrm>
            <a:off x="5387857" y="3828534"/>
            <a:ext cx="2330686" cy="369332"/>
          </a:xfrm>
          <a:prstGeom prst="rect">
            <a:avLst/>
          </a:prstGeom>
          <a:noFill/>
        </p:spPr>
        <p:txBody>
          <a:bodyPr wrap="none" rtlCol="0">
            <a:spAutoFit/>
          </a:bodyPr>
          <a:lstStyle/>
          <a:p>
            <a:r>
              <a:rPr lang="en-US" dirty="0" smtClean="0"/>
              <a:t>Heap size </a:t>
            </a:r>
            <a:r>
              <a:rPr lang="en-US" dirty="0" err="1" smtClean="0"/>
              <a:t>vs</a:t>
            </a:r>
            <a:r>
              <a:rPr lang="en-US" dirty="0" smtClean="0"/>
              <a:t> Total time</a:t>
            </a:r>
            <a:endParaRPr lang="en-US" dirty="0"/>
          </a:p>
        </p:txBody>
      </p:sp>
    </p:spTree>
    <p:extLst>
      <p:ext uri="{BB962C8B-B14F-4D97-AF65-F5344CB8AC3E}">
        <p14:creationId xmlns:p14="http://schemas.microsoft.com/office/powerpoint/2010/main" val="83123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Aneris</a:t>
            </a:r>
            <a:r>
              <a:rPr lang="en-US" dirty="0" smtClean="0"/>
              <a:t> : Conclusion</a:t>
            </a:r>
            <a:endParaRPr lang="en-US" dirty="0"/>
          </a:p>
        </p:txBody>
      </p:sp>
      <p:sp>
        <p:nvSpPr>
          <p:cNvPr id="3" name="Content Placeholder 2"/>
          <p:cNvSpPr>
            <a:spLocks noGrp="1"/>
          </p:cNvSpPr>
          <p:nvPr>
            <p:ph idx="1"/>
          </p:nvPr>
        </p:nvSpPr>
        <p:spPr/>
        <p:txBody>
          <a:bodyPr/>
          <a:lstStyle/>
          <a:p>
            <a:r>
              <a:rPr lang="en-US" dirty="0" smtClean="0"/>
              <a:t>Concurrent FP language and runtime can effectively mask non-cache-coherence</a:t>
            </a:r>
          </a:p>
          <a:p>
            <a:pPr marL="971550" lvl="1" indent="-514350">
              <a:buFont typeface="+mj-lt"/>
              <a:buAutoNum type="arabicPeriod"/>
            </a:pPr>
            <a:r>
              <a:rPr lang="en-US" dirty="0" smtClean="0"/>
              <a:t>Utilize </a:t>
            </a:r>
            <a:r>
              <a:rPr lang="en-US" dirty="0" smtClean="0">
                <a:solidFill>
                  <a:srgbClr val="008000"/>
                </a:solidFill>
              </a:rPr>
              <a:t>thread-local heap architecture</a:t>
            </a:r>
            <a:r>
              <a:rPr lang="en-US" dirty="0" smtClean="0"/>
              <a:t> to circumvent the </a:t>
            </a:r>
            <a:r>
              <a:rPr lang="en-US" dirty="0" smtClean="0">
                <a:solidFill>
                  <a:srgbClr val="FF0000"/>
                </a:solidFill>
              </a:rPr>
              <a:t>absence of coherence</a:t>
            </a:r>
            <a:endParaRPr lang="en-US" dirty="0" smtClean="0"/>
          </a:p>
          <a:p>
            <a:pPr marL="971550" lvl="1" indent="-514350">
              <a:buFont typeface="+mj-lt"/>
              <a:buAutoNum type="arabicPeriod"/>
            </a:pPr>
            <a:r>
              <a:rPr lang="en-US" dirty="0" smtClean="0"/>
              <a:t>Utilize </a:t>
            </a:r>
            <a:r>
              <a:rPr lang="en-US" dirty="0" smtClean="0">
                <a:solidFill>
                  <a:srgbClr val="008000"/>
                </a:solidFill>
              </a:rPr>
              <a:t>mutability information</a:t>
            </a:r>
            <a:r>
              <a:rPr lang="en-US" dirty="0" smtClean="0"/>
              <a:t> to optimize for </a:t>
            </a:r>
            <a:r>
              <a:rPr lang="en-US" dirty="0" smtClean="0">
                <a:solidFill>
                  <a:srgbClr val="FF0000"/>
                </a:solidFill>
              </a:rPr>
              <a:t>memory/cache hierarchy</a:t>
            </a:r>
          </a:p>
          <a:p>
            <a:pPr marL="971550" lvl="1" indent="-514350">
              <a:buFont typeface="+mj-lt"/>
              <a:buAutoNum type="arabicPeriod"/>
            </a:pPr>
            <a:r>
              <a:rPr lang="en-US" dirty="0" smtClean="0"/>
              <a:t>Trade </a:t>
            </a:r>
            <a:r>
              <a:rPr lang="en-US" dirty="0" smtClean="0">
                <a:solidFill>
                  <a:srgbClr val="008000"/>
                </a:solidFill>
              </a:rPr>
              <a:t>concurrency</a:t>
            </a:r>
            <a:r>
              <a:rPr lang="en-US" dirty="0" smtClean="0"/>
              <a:t> for minimizing </a:t>
            </a:r>
            <a:r>
              <a:rPr lang="en-US" dirty="0" smtClean="0">
                <a:solidFill>
                  <a:srgbClr val="FF0000"/>
                </a:solidFill>
              </a:rPr>
              <a:t>GC overheads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25</a:t>
            </a:fld>
            <a:endParaRPr lang="en-US"/>
          </a:p>
        </p:txBody>
      </p:sp>
    </p:spTree>
    <p:extLst>
      <p:ext uri="{BB962C8B-B14F-4D97-AF65-F5344CB8AC3E}">
        <p14:creationId xmlns:p14="http://schemas.microsoft.com/office/powerpoint/2010/main" val="44204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700387" y="1410510"/>
            <a:ext cx="2802465" cy="2887134"/>
            <a:chOff x="6382456" y="691444"/>
            <a:chExt cx="2802465" cy="2887134"/>
          </a:xfrm>
        </p:grpSpPr>
        <p:sp>
          <p:nvSpPr>
            <p:cNvPr id="4" name="Title 3"/>
            <p:cNvSpPr txBox="1">
              <a:spLocks/>
            </p:cNvSpPr>
            <p:nvPr/>
          </p:nvSpPr>
          <p:spPr>
            <a:xfrm>
              <a:off x="6403624" y="691444"/>
              <a:ext cx="2628899" cy="969433"/>
            </a:xfrm>
            <a:prstGeom prst="rect">
              <a:avLst/>
            </a:prstGeom>
          </p:spPr>
          <p:txBody>
            <a:bodyPr rIns="0">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Composable Synchronous communication</a:t>
              </a:r>
              <a:endParaRPr lang="en-US" sz="2400" dirty="0">
                <a:latin typeface="Minion Pro"/>
                <a:cs typeface="Minion Pro"/>
              </a:endParaRPr>
            </a:p>
          </p:txBody>
        </p:sp>
        <p:sp>
          <p:nvSpPr>
            <p:cNvPr id="8" name="Notched Right Arrow 7"/>
            <p:cNvSpPr/>
            <p:nvPr/>
          </p:nvSpPr>
          <p:spPr>
            <a:xfrm rot="5400000">
              <a:off x="7388581" y="1905704"/>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3"/>
            <p:cNvSpPr txBox="1">
              <a:spLocks/>
            </p:cNvSpPr>
            <p:nvPr/>
          </p:nvSpPr>
          <p:spPr>
            <a:xfrm>
              <a:off x="6382456" y="2609144"/>
              <a:ext cx="2802465" cy="969434"/>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Asynchronous distributed system</a:t>
              </a:r>
              <a:endParaRPr lang="en-US" sz="2400" dirty="0">
                <a:latin typeface="Minion Pro"/>
                <a:cs typeface="Minion Pro"/>
              </a:endParaRPr>
            </a:p>
          </p:txBody>
        </p:sp>
      </p:grpSp>
      <p:sp>
        <p:nvSpPr>
          <p:cNvPr id="14" name="Title 3"/>
          <p:cNvSpPr txBox="1">
            <a:spLocks/>
          </p:cNvSpPr>
          <p:nvPr/>
        </p:nvSpPr>
        <p:spPr>
          <a:xfrm>
            <a:off x="436035" y="4986367"/>
            <a:ext cx="3914420" cy="969433"/>
          </a:xfrm>
          <a:prstGeom prst="rect">
            <a:avLst/>
          </a:prstGeom>
        </p:spPr>
        <p:txBody>
          <a:bodyP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latin typeface="Minion Pro"/>
                <a:cs typeface="Minion Pro"/>
              </a:rPr>
              <a:t>Synchronous communication =</a:t>
            </a:r>
          </a:p>
          <a:p>
            <a:pPr algn="l"/>
            <a:r>
              <a:rPr lang="en-US" sz="2800" dirty="0" smtClean="0">
                <a:latin typeface="Minion Pro"/>
                <a:cs typeface="Minion Pro"/>
              </a:rPr>
              <a:t>      atomic { data transfer +</a:t>
            </a:r>
          </a:p>
          <a:p>
            <a:pPr algn="l"/>
            <a:r>
              <a:rPr lang="en-US" sz="2800" dirty="0">
                <a:latin typeface="Minion Pro"/>
                <a:cs typeface="Minion Pro"/>
              </a:rPr>
              <a:t> </a:t>
            </a:r>
            <a:r>
              <a:rPr lang="en-US" sz="2800" dirty="0" smtClean="0">
                <a:latin typeface="Minion Pro"/>
                <a:cs typeface="Minion Pro"/>
              </a:rPr>
              <a:t>                     synchronization }</a:t>
            </a:r>
            <a:endParaRPr lang="en-US" sz="2800" dirty="0">
              <a:latin typeface="Minion Pro"/>
              <a:cs typeface="Minion Pro"/>
            </a:endParaRPr>
          </a:p>
        </p:txBody>
      </p:sp>
      <p:pic>
        <p:nvPicPr>
          <p:cNvPr id="16" name="Picture 15"/>
          <p:cNvPicPr>
            <a:picLocks noChangeAspect="1"/>
          </p:cNvPicPr>
          <p:nvPr/>
        </p:nvPicPr>
        <p:blipFill>
          <a:blip r:embed="rId4"/>
          <a:stretch>
            <a:fillRect/>
          </a:stretch>
        </p:blipFill>
        <p:spPr>
          <a:xfrm>
            <a:off x="4939108" y="4203201"/>
            <a:ext cx="3550136" cy="1752599"/>
          </a:xfrm>
          <a:prstGeom prst="rect">
            <a:avLst/>
          </a:prstGeom>
        </p:spPr>
      </p:pic>
      <p:grpSp>
        <p:nvGrpSpPr>
          <p:cNvPr id="20" name="Group 19"/>
          <p:cNvGrpSpPr/>
          <p:nvPr/>
        </p:nvGrpSpPr>
        <p:grpSpPr>
          <a:xfrm>
            <a:off x="6688668" y="1410510"/>
            <a:ext cx="2455332" cy="2887134"/>
            <a:chOff x="3440289" y="691444"/>
            <a:chExt cx="2455332" cy="2887134"/>
          </a:xfrm>
        </p:grpSpPr>
        <p:sp>
          <p:nvSpPr>
            <p:cNvPr id="2" name="Title 3"/>
            <p:cNvSpPr txBox="1">
              <a:spLocks/>
            </p:cNvSpPr>
            <p:nvPr/>
          </p:nvSpPr>
          <p:spPr>
            <a:xfrm>
              <a:off x="3440289"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Garbage </a:t>
              </a:r>
            </a:p>
            <a:p>
              <a:r>
                <a:rPr lang="en-US" sz="2400" dirty="0" smtClean="0">
                  <a:latin typeface="Minion Pro"/>
                  <a:cs typeface="Minion Pro"/>
                </a:rPr>
                <a:t>collection</a:t>
              </a:r>
              <a:endParaRPr lang="en-US" sz="2400" dirty="0">
                <a:latin typeface="Minion Pro"/>
                <a:cs typeface="Minion Pro"/>
              </a:endParaRPr>
            </a:p>
          </p:txBody>
        </p:sp>
        <p:sp>
          <p:nvSpPr>
            <p:cNvPr id="10" name="Title 3"/>
            <p:cNvSpPr txBox="1">
              <a:spLocks/>
            </p:cNvSpPr>
            <p:nvPr/>
          </p:nvSpPr>
          <p:spPr>
            <a:xfrm>
              <a:off x="3440289" y="2609145"/>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Memory management</a:t>
              </a:r>
              <a:endParaRPr lang="en-US" sz="2400" dirty="0">
                <a:latin typeface="Minion Pro"/>
                <a:cs typeface="Minion Pro"/>
              </a:endParaRPr>
            </a:p>
          </p:txBody>
        </p:sp>
        <p:sp>
          <p:nvSpPr>
            <p:cNvPr id="17" name="Notched Right Arrow 16"/>
            <p:cNvSpPr/>
            <p:nvPr/>
          </p:nvSpPr>
          <p:spPr>
            <a:xfrm rot="5400000">
              <a:off x="4241094" y="1903587"/>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p:nvGrpSpPr>
        <p:grpSpPr>
          <a:xfrm>
            <a:off x="4375754" y="1412627"/>
            <a:ext cx="2455332" cy="2882901"/>
            <a:chOff x="366890" y="691444"/>
            <a:chExt cx="2455332" cy="2882901"/>
          </a:xfrm>
        </p:grpSpPr>
        <p:sp>
          <p:nvSpPr>
            <p:cNvPr id="3" name="Title 3"/>
            <p:cNvSpPr txBox="1">
              <a:spLocks/>
            </p:cNvSpPr>
            <p:nvPr/>
          </p:nvSpPr>
          <p:spPr>
            <a:xfrm>
              <a:off x="366890" y="691444"/>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Transactional</a:t>
              </a:r>
            </a:p>
            <a:p>
              <a:r>
                <a:rPr lang="en-US" sz="2400" dirty="0" smtClean="0">
                  <a:latin typeface="Minion Pro"/>
                  <a:cs typeface="Minion Pro"/>
                </a:rPr>
                <a:t>memory</a:t>
              </a:r>
              <a:endParaRPr lang="en-US" sz="2400" dirty="0">
                <a:latin typeface="Minion Pro"/>
                <a:cs typeface="Minion Pro"/>
              </a:endParaRPr>
            </a:p>
          </p:txBody>
        </p:sp>
        <p:sp>
          <p:nvSpPr>
            <p:cNvPr id="9" name="Title 3"/>
            <p:cNvSpPr txBox="1">
              <a:spLocks/>
            </p:cNvSpPr>
            <p:nvPr/>
          </p:nvSpPr>
          <p:spPr>
            <a:xfrm>
              <a:off x="366890" y="2604912"/>
              <a:ext cx="2455332"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Shared memory concurrency</a:t>
              </a:r>
              <a:endParaRPr lang="en-US" sz="2400" dirty="0">
                <a:latin typeface="Minion Pro"/>
                <a:cs typeface="Minion Pro"/>
              </a:endParaRPr>
            </a:p>
          </p:txBody>
        </p:sp>
        <p:sp>
          <p:nvSpPr>
            <p:cNvPr id="18" name="Notched Right Arrow 17"/>
            <p:cNvSpPr/>
            <p:nvPr/>
          </p:nvSpPr>
          <p:spPr>
            <a:xfrm rot="5400000">
              <a:off x="1167695" y="1903587"/>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465662" y="1575708"/>
            <a:ext cx="2455332" cy="2201336"/>
            <a:chOff x="366890" y="818444"/>
            <a:chExt cx="2455332" cy="2201336"/>
          </a:xfrm>
        </p:grpSpPr>
        <p:sp>
          <p:nvSpPr>
            <p:cNvPr id="23" name="Title 3"/>
            <p:cNvSpPr txBox="1">
              <a:spLocks/>
            </p:cNvSpPr>
            <p:nvPr/>
          </p:nvSpPr>
          <p:spPr>
            <a:xfrm>
              <a:off x="366890" y="818444"/>
              <a:ext cx="2455332" cy="687211"/>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Minion Pro"/>
                  <a:cs typeface="Minion Pro"/>
                </a:rPr>
                <a:t>Abstraction</a:t>
              </a:r>
              <a:endParaRPr lang="en-US" sz="2400" b="1" dirty="0">
                <a:latin typeface="Minion Pro"/>
                <a:cs typeface="Minion Pro"/>
              </a:endParaRPr>
            </a:p>
          </p:txBody>
        </p:sp>
        <p:sp>
          <p:nvSpPr>
            <p:cNvPr id="24" name="Title 3"/>
            <p:cNvSpPr txBox="1">
              <a:spLocks/>
            </p:cNvSpPr>
            <p:nvPr/>
          </p:nvSpPr>
          <p:spPr>
            <a:xfrm>
              <a:off x="366890" y="2554113"/>
              <a:ext cx="2455332" cy="465667"/>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Minion Pro"/>
                  <a:cs typeface="Minion Pro"/>
                </a:rPr>
                <a:t>Domain</a:t>
              </a:r>
              <a:endParaRPr lang="en-US" sz="2400" b="1" dirty="0">
                <a:latin typeface="Minion Pro"/>
                <a:cs typeface="Minion Pro"/>
              </a:endParaRPr>
            </a:p>
          </p:txBody>
        </p:sp>
        <p:sp>
          <p:nvSpPr>
            <p:cNvPr id="25" name="Notched Right Arrow 24"/>
            <p:cNvSpPr/>
            <p:nvPr/>
          </p:nvSpPr>
          <p:spPr>
            <a:xfrm rot="5400000">
              <a:off x="1167695" y="1847143"/>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cxnSp>
        <p:nvCxnSpPr>
          <p:cNvPr id="27" name="Straight Connector 26"/>
          <p:cNvCxnSpPr/>
          <p:nvPr/>
        </p:nvCxnSpPr>
        <p:spPr>
          <a:xfrm>
            <a:off x="1693334" y="1406375"/>
            <a:ext cx="0" cy="288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0" y="1392264"/>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0" y="4296332"/>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936557" y="6026355"/>
            <a:ext cx="1467068" cy="461665"/>
          </a:xfrm>
          <a:prstGeom prst="rect">
            <a:avLst/>
          </a:prstGeom>
          <a:noFill/>
        </p:spPr>
        <p:txBody>
          <a:bodyPr wrap="none" rtlCol="0">
            <a:spAutoFit/>
          </a:bodyPr>
          <a:lstStyle/>
          <a:p>
            <a:r>
              <a:rPr lang="en-US" sz="2400" dirty="0" smtClean="0">
                <a:solidFill>
                  <a:srgbClr val="008000"/>
                </a:solidFill>
                <a:latin typeface="Minion Pro"/>
                <a:cs typeface="Minion Pro"/>
              </a:rPr>
              <a:t>synchrony</a:t>
            </a:r>
            <a:endParaRPr lang="en-US" sz="2400" dirty="0">
              <a:solidFill>
                <a:srgbClr val="008000"/>
              </a:solidFill>
              <a:latin typeface="Minion Pro"/>
              <a:cs typeface="Minion Pro"/>
            </a:endParaRPr>
          </a:p>
        </p:txBody>
      </p:sp>
      <p:sp>
        <p:nvSpPr>
          <p:cNvPr id="41" name="TextBox 40"/>
          <p:cNvSpPr txBox="1"/>
          <p:nvPr/>
        </p:nvSpPr>
        <p:spPr>
          <a:xfrm>
            <a:off x="7447140" y="6026355"/>
            <a:ext cx="1059058" cy="461665"/>
          </a:xfrm>
          <a:prstGeom prst="rect">
            <a:avLst/>
          </a:prstGeom>
          <a:noFill/>
        </p:spPr>
        <p:txBody>
          <a:bodyPr wrap="none" rtlCol="0">
            <a:spAutoFit/>
          </a:bodyPr>
          <a:lstStyle/>
          <a:p>
            <a:r>
              <a:rPr lang="en-US" sz="2400" dirty="0" smtClean="0">
                <a:solidFill>
                  <a:srgbClr val="FF0000"/>
                </a:solidFill>
                <a:latin typeface="Minion Pro"/>
                <a:cs typeface="Minion Pro"/>
              </a:rPr>
              <a:t>latency</a:t>
            </a:r>
            <a:endParaRPr lang="en-US" sz="2400" dirty="0">
              <a:solidFill>
                <a:srgbClr val="FF0000"/>
              </a:solidFill>
              <a:latin typeface="Minion Pro"/>
              <a:cs typeface="Minion Pro"/>
            </a:endParaRPr>
          </a:p>
        </p:txBody>
      </p:sp>
      <p:sp>
        <p:nvSpPr>
          <p:cNvPr id="5" name="Slide Number Placeholder 4"/>
          <p:cNvSpPr>
            <a:spLocks noGrp="1"/>
          </p:cNvSpPr>
          <p:nvPr>
            <p:ph type="sldNum" sz="quarter" idx="12"/>
          </p:nvPr>
        </p:nvSpPr>
        <p:spPr/>
        <p:txBody>
          <a:bodyPr/>
          <a:lstStyle/>
          <a:p>
            <a:fld id="{8A92EBC0-2756-0B49-BBEC-14BFE17E3BFD}" type="slidenum">
              <a:rPr lang="en-US" smtClean="0"/>
              <a:t>26</a:t>
            </a:fld>
            <a:endParaRPr lang="en-US"/>
          </a:p>
        </p:txBody>
      </p:sp>
      <p:sp>
        <p:nvSpPr>
          <p:cNvPr id="26" name="Title 1"/>
          <p:cNvSpPr txBox="1">
            <a:spLocks/>
          </p:cNvSpPr>
          <p:nvPr/>
        </p:nvSpPr>
        <p:spPr>
          <a:xfrm>
            <a:off x="457200" y="249264"/>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z="3600" dirty="0" err="1" smtClean="0"/>
              <a:t>RxCML</a:t>
            </a:r>
            <a:endParaRPr lang="en-US" sz="3600" dirty="0"/>
          </a:p>
        </p:txBody>
      </p:sp>
    </p:spTree>
    <p:custDataLst>
      <p:tags r:id="rId1"/>
    </p:custDataLst>
    <p:extLst>
      <p:ext uri="{BB962C8B-B14F-4D97-AF65-F5344CB8AC3E}">
        <p14:creationId xmlns:p14="http://schemas.microsoft.com/office/powerpoint/2010/main" val="1184567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41111" y="1608668"/>
            <a:ext cx="8635999" cy="125942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inion Pro"/>
                <a:cs typeface="Minion Pro"/>
              </a:rPr>
              <a:t>Can we </a:t>
            </a:r>
            <a:r>
              <a:rPr lang="en-US" sz="3200" dirty="0" smtClean="0">
                <a:solidFill>
                  <a:srgbClr val="0000FF"/>
                </a:solidFill>
                <a:latin typeface="Minion Pro"/>
                <a:cs typeface="Minion Pro"/>
              </a:rPr>
              <a:t>discharge</a:t>
            </a:r>
            <a:r>
              <a:rPr lang="en-US" sz="3200" dirty="0" smtClean="0">
                <a:latin typeface="Minion Pro"/>
                <a:cs typeface="Minion Pro"/>
              </a:rPr>
              <a:t> synchronous communications asynchronously and ensure </a:t>
            </a:r>
            <a:r>
              <a:rPr lang="en-US" sz="3200" dirty="0" smtClean="0">
                <a:solidFill>
                  <a:srgbClr val="008000"/>
                </a:solidFill>
                <a:latin typeface="Minion Pro"/>
                <a:cs typeface="Minion Pro"/>
              </a:rPr>
              <a:t>observable equivalence</a:t>
            </a:r>
            <a:r>
              <a:rPr lang="en-US" sz="3200" dirty="0" smtClean="0">
                <a:latin typeface="Minion Pro"/>
                <a:cs typeface="Minion Pro"/>
              </a:rPr>
              <a:t>?</a:t>
            </a:r>
            <a:endParaRPr lang="en-US" sz="3200" dirty="0">
              <a:latin typeface="Minion Pro"/>
              <a:cs typeface="Minion Pro"/>
            </a:endParaRPr>
          </a:p>
        </p:txBody>
      </p:sp>
      <p:grpSp>
        <p:nvGrpSpPr>
          <p:cNvPr id="9" name="Group 8"/>
          <p:cNvGrpSpPr/>
          <p:nvPr/>
        </p:nvGrpSpPr>
        <p:grpSpPr>
          <a:xfrm>
            <a:off x="505177" y="4003007"/>
            <a:ext cx="7967133" cy="1522632"/>
            <a:chOff x="505177" y="4003007"/>
            <a:chExt cx="7967133" cy="1522632"/>
          </a:xfrm>
        </p:grpSpPr>
        <p:sp>
          <p:nvSpPr>
            <p:cNvPr id="4" name="Title 3"/>
            <p:cNvSpPr txBox="1">
              <a:spLocks/>
            </p:cNvSpPr>
            <p:nvPr/>
          </p:nvSpPr>
          <p:spPr>
            <a:xfrm>
              <a:off x="883356" y="4556206"/>
              <a:ext cx="7588954" cy="969433"/>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Minion Pro"/>
                  <a:cs typeface="Minion Pro"/>
                </a:rPr>
                <a:t>Distributed Concurrent ML on MultiMLton 		(Speculative execution)</a:t>
              </a:r>
              <a:endParaRPr lang="en-US" sz="2800" dirty="0">
                <a:latin typeface="Minion Pro"/>
                <a:cs typeface="Minion Pro"/>
              </a:endParaRPr>
            </a:p>
          </p:txBody>
        </p:sp>
        <p:sp>
          <p:nvSpPr>
            <p:cNvPr id="8" name="Title 3"/>
            <p:cNvSpPr txBox="1">
              <a:spLocks/>
            </p:cNvSpPr>
            <p:nvPr/>
          </p:nvSpPr>
          <p:spPr>
            <a:xfrm>
              <a:off x="505177" y="4003007"/>
              <a:ext cx="1879601" cy="614098"/>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latin typeface="Minion Pro"/>
                  <a:cs typeface="Minion Pro"/>
                </a:rPr>
                <a:t>Implement:</a:t>
              </a:r>
              <a:endParaRPr lang="en-US" sz="2800" b="1" dirty="0">
                <a:latin typeface="Minion Pro"/>
                <a:cs typeface="Minion Pro"/>
              </a:endParaRPr>
            </a:p>
          </p:txBody>
        </p:sp>
      </p:grpSp>
      <p:grpSp>
        <p:nvGrpSpPr>
          <p:cNvPr id="10" name="Group 9"/>
          <p:cNvGrpSpPr/>
          <p:nvPr/>
        </p:nvGrpSpPr>
        <p:grpSpPr>
          <a:xfrm>
            <a:off x="505177" y="2868090"/>
            <a:ext cx="6778984" cy="1134917"/>
            <a:chOff x="505177" y="2807721"/>
            <a:chExt cx="6778984" cy="1134917"/>
          </a:xfrm>
        </p:grpSpPr>
        <p:pic>
          <p:nvPicPr>
            <p:cNvPr id="11" name="Picture 10"/>
            <p:cNvPicPr>
              <a:picLocks noChangeAspect="1"/>
            </p:cNvPicPr>
            <p:nvPr/>
          </p:nvPicPr>
          <p:blipFill>
            <a:blip r:embed="rId4"/>
            <a:stretch>
              <a:fillRect/>
            </a:stretch>
          </p:blipFill>
          <p:spPr>
            <a:xfrm>
              <a:off x="1464028" y="3429851"/>
              <a:ext cx="5820133" cy="512787"/>
            </a:xfrm>
            <a:prstGeom prst="rect">
              <a:avLst/>
            </a:prstGeom>
          </p:spPr>
        </p:pic>
        <p:sp>
          <p:nvSpPr>
            <p:cNvPr id="12" name="Title 3"/>
            <p:cNvSpPr txBox="1">
              <a:spLocks/>
            </p:cNvSpPr>
            <p:nvPr/>
          </p:nvSpPr>
          <p:spPr>
            <a:xfrm>
              <a:off x="505177" y="2807721"/>
              <a:ext cx="1879601" cy="614098"/>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latin typeface="Minion Pro"/>
                  <a:cs typeface="Minion Pro"/>
                </a:rPr>
                <a:t>Formalize:</a:t>
              </a:r>
              <a:endParaRPr lang="en-US" sz="2800" b="1" dirty="0">
                <a:latin typeface="Minion Pro"/>
                <a:cs typeface="Minion Pro"/>
              </a:endParaRPr>
            </a:p>
          </p:txBody>
        </p:sp>
      </p:grpSp>
      <p:sp>
        <p:nvSpPr>
          <p:cNvPr id="3" name="Slide Number Placeholder 2"/>
          <p:cNvSpPr>
            <a:spLocks noGrp="1"/>
          </p:cNvSpPr>
          <p:nvPr>
            <p:ph type="sldNum" sz="quarter" idx="12"/>
          </p:nvPr>
        </p:nvSpPr>
        <p:spPr/>
        <p:txBody>
          <a:bodyPr/>
          <a:lstStyle/>
          <a:p>
            <a:fld id="{8A92EBC0-2756-0B49-BBEC-14BFE17E3BFD}" type="slidenum">
              <a:rPr lang="en-US" smtClean="0"/>
              <a:t>27</a:t>
            </a:fld>
            <a:endParaRPr lang="en-US"/>
          </a:p>
        </p:txBody>
      </p:sp>
    </p:spTree>
    <p:custDataLst>
      <p:tags r:id="rId1"/>
    </p:custDataLst>
    <p:extLst>
      <p:ext uri="{BB962C8B-B14F-4D97-AF65-F5344CB8AC3E}">
        <p14:creationId xmlns:p14="http://schemas.microsoft.com/office/powerpoint/2010/main" val="192493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Concurrent ML</a:t>
            </a:r>
            <a:endParaRPr lang="en-US" dirty="0">
              <a:latin typeface="Minion Pro"/>
              <a:cs typeface="Minion Pro"/>
            </a:endParaRPr>
          </a:p>
        </p:txBody>
      </p:sp>
      <p:sp>
        <p:nvSpPr>
          <p:cNvPr id="5" name="TextBox 4"/>
          <p:cNvSpPr txBox="1"/>
          <p:nvPr/>
        </p:nvSpPr>
        <p:spPr>
          <a:xfrm>
            <a:off x="558805" y="1066800"/>
            <a:ext cx="6705600" cy="5479963"/>
          </a:xfrm>
          <a:prstGeom prst="rect">
            <a:avLst/>
          </a:prstGeom>
          <a:noFill/>
        </p:spPr>
        <p:txBody>
          <a:bodyPr wrap="square" rtlCol="0">
            <a:spAutoFit/>
          </a:bodyPr>
          <a:lstStyle/>
          <a:p>
            <a:pPr>
              <a:lnSpc>
                <a:spcPct val="130000"/>
              </a:lnSpc>
            </a:pPr>
            <a:r>
              <a:rPr lang="en-US" dirty="0" smtClean="0">
                <a:latin typeface="Consolas"/>
                <a:cs typeface="Consolas"/>
              </a:rPr>
              <a:t>val </a:t>
            </a:r>
            <a:r>
              <a:rPr lang="en-US" dirty="0">
                <a:latin typeface="Consolas"/>
                <a:cs typeface="Consolas"/>
              </a:rPr>
              <a:t>spawn   </a:t>
            </a:r>
            <a:r>
              <a:rPr lang="en-US" dirty="0" smtClean="0">
                <a:latin typeface="Consolas"/>
                <a:cs typeface="Consolas"/>
              </a:rPr>
              <a:t>   : </a:t>
            </a:r>
            <a:r>
              <a:rPr lang="en-US" dirty="0">
                <a:latin typeface="Consolas"/>
                <a:cs typeface="Consolas"/>
              </a:rPr>
              <a:t>(unit -&gt; unit) -&gt; </a:t>
            </a:r>
            <a:r>
              <a:rPr lang="en-US" dirty="0" smtClean="0">
                <a:latin typeface="Consolas"/>
                <a:cs typeface="Consolas"/>
              </a:rPr>
              <a:t>thread_id</a:t>
            </a:r>
          </a:p>
          <a:p>
            <a:pPr>
              <a:lnSpc>
                <a:spcPct val="130000"/>
              </a:lnSpc>
            </a:pPr>
            <a:endParaRPr lang="en-US" dirty="0" smtClean="0">
              <a:latin typeface="Consolas"/>
              <a:cs typeface="Consolas"/>
            </a:endParaRPr>
          </a:p>
          <a:p>
            <a:pPr>
              <a:lnSpc>
                <a:spcPct val="130000"/>
              </a:lnSpc>
            </a:pPr>
            <a:r>
              <a:rPr lang="en-US" dirty="0" smtClean="0">
                <a:latin typeface="Consolas"/>
                <a:cs typeface="Consolas"/>
              </a:rPr>
              <a:t>val </a:t>
            </a:r>
            <a:r>
              <a:rPr lang="en-US" dirty="0">
                <a:latin typeface="Consolas"/>
                <a:cs typeface="Consolas"/>
              </a:rPr>
              <a:t>channel    : unit -&gt; ‘a </a:t>
            </a:r>
            <a:r>
              <a:rPr lang="en-US" dirty="0" smtClean="0">
                <a:latin typeface="Consolas"/>
                <a:cs typeface="Consolas"/>
              </a:rPr>
              <a:t>chan</a:t>
            </a:r>
            <a:endParaRPr lang="en-US" dirty="0">
              <a:latin typeface="Consolas"/>
              <a:cs typeface="Consolas"/>
            </a:endParaRPr>
          </a:p>
          <a:p>
            <a:pPr>
              <a:lnSpc>
                <a:spcPct val="130000"/>
              </a:lnSpc>
            </a:pPr>
            <a:r>
              <a:rPr lang="en-US" dirty="0">
                <a:latin typeface="Consolas"/>
                <a:cs typeface="Consolas"/>
              </a:rPr>
              <a:t>val send    </a:t>
            </a:r>
            <a:r>
              <a:rPr lang="en-US" dirty="0" smtClean="0">
                <a:latin typeface="Consolas"/>
                <a:cs typeface="Consolas"/>
              </a:rPr>
              <a:t>   : </a:t>
            </a:r>
            <a:r>
              <a:rPr lang="en-US" dirty="0">
                <a:latin typeface="Consolas"/>
                <a:cs typeface="Consolas"/>
              </a:rPr>
              <a:t>‘a chan * ‘a -&gt; unit</a:t>
            </a:r>
          </a:p>
          <a:p>
            <a:pPr>
              <a:lnSpc>
                <a:spcPct val="130000"/>
              </a:lnSpc>
            </a:pPr>
            <a:r>
              <a:rPr lang="fr-FR" dirty="0">
                <a:latin typeface="Consolas"/>
                <a:cs typeface="Consolas"/>
              </a:rPr>
              <a:t>val recv    </a:t>
            </a:r>
            <a:r>
              <a:rPr lang="fr-FR" dirty="0" smtClean="0">
                <a:latin typeface="Consolas"/>
                <a:cs typeface="Consolas"/>
              </a:rPr>
              <a:t>   : </a:t>
            </a:r>
            <a:r>
              <a:rPr lang="fr-FR" dirty="0">
                <a:latin typeface="Consolas"/>
                <a:cs typeface="Consolas"/>
              </a:rPr>
              <a:t>‘a chan -&gt; ‘a</a:t>
            </a:r>
          </a:p>
          <a:p>
            <a:pPr>
              <a:lnSpc>
                <a:spcPct val="130000"/>
              </a:lnSpc>
            </a:pPr>
            <a:endParaRPr lang="fr-FR" dirty="0" smtClean="0">
              <a:latin typeface="Consolas"/>
              <a:cs typeface="Consolas"/>
            </a:endParaRPr>
          </a:p>
          <a:p>
            <a:pPr>
              <a:lnSpc>
                <a:spcPct val="130000"/>
              </a:lnSpc>
            </a:pPr>
            <a:r>
              <a:rPr lang="fr-FR" dirty="0" smtClean="0">
                <a:latin typeface="Consolas"/>
                <a:cs typeface="Consolas"/>
              </a:rPr>
              <a:t>val </a:t>
            </a:r>
            <a:r>
              <a:rPr lang="fr-FR" dirty="0">
                <a:latin typeface="Consolas"/>
                <a:cs typeface="Consolas"/>
              </a:rPr>
              <a:t>sendEvt </a:t>
            </a:r>
            <a:r>
              <a:rPr lang="fr-FR" dirty="0" smtClean="0">
                <a:latin typeface="Consolas"/>
                <a:cs typeface="Consolas"/>
              </a:rPr>
              <a:t>   : </a:t>
            </a:r>
            <a:r>
              <a:rPr lang="fr-FR" dirty="0">
                <a:latin typeface="Consolas"/>
                <a:cs typeface="Consolas"/>
              </a:rPr>
              <a:t>‘a chan * ‘a -&gt; unit event</a:t>
            </a:r>
          </a:p>
          <a:p>
            <a:pPr>
              <a:lnSpc>
                <a:spcPct val="130000"/>
              </a:lnSpc>
            </a:pPr>
            <a:r>
              <a:rPr lang="fr-FR" dirty="0">
                <a:latin typeface="Consolas"/>
                <a:cs typeface="Consolas"/>
              </a:rPr>
              <a:t>val recvEvt </a:t>
            </a:r>
            <a:r>
              <a:rPr lang="fr-FR" dirty="0" smtClean="0">
                <a:latin typeface="Consolas"/>
                <a:cs typeface="Consolas"/>
              </a:rPr>
              <a:t>   : </a:t>
            </a:r>
            <a:r>
              <a:rPr lang="fr-FR" dirty="0">
                <a:latin typeface="Consolas"/>
                <a:cs typeface="Consolas"/>
              </a:rPr>
              <a:t>‘a chan -&gt; ‘a event</a:t>
            </a:r>
          </a:p>
          <a:p>
            <a:pPr>
              <a:lnSpc>
                <a:spcPct val="130000"/>
              </a:lnSpc>
            </a:pPr>
            <a:r>
              <a:rPr lang="en-US" dirty="0">
                <a:latin typeface="Consolas"/>
                <a:cs typeface="Consolas"/>
              </a:rPr>
              <a:t>val sync    </a:t>
            </a:r>
            <a:r>
              <a:rPr lang="en-US" dirty="0" smtClean="0">
                <a:latin typeface="Consolas"/>
                <a:cs typeface="Consolas"/>
              </a:rPr>
              <a:t>   : </a:t>
            </a:r>
            <a:r>
              <a:rPr lang="en-US" dirty="0">
                <a:latin typeface="Consolas"/>
                <a:cs typeface="Consolas"/>
              </a:rPr>
              <a:t>‘a event -&gt; ‘</a:t>
            </a:r>
            <a:r>
              <a:rPr lang="en-US" dirty="0" smtClean="0">
                <a:latin typeface="Consolas"/>
                <a:cs typeface="Consolas"/>
              </a:rPr>
              <a:t>a</a:t>
            </a:r>
          </a:p>
          <a:p>
            <a:pPr>
              <a:lnSpc>
                <a:spcPct val="130000"/>
              </a:lnSpc>
            </a:pPr>
            <a:r>
              <a:rPr lang="en-US" dirty="0">
                <a:latin typeface="Consolas"/>
                <a:cs typeface="Consolas"/>
              </a:rPr>
              <a:t>val never   </a:t>
            </a:r>
            <a:r>
              <a:rPr lang="en-US" dirty="0" smtClean="0">
                <a:latin typeface="Consolas"/>
                <a:cs typeface="Consolas"/>
              </a:rPr>
              <a:t>   : </a:t>
            </a:r>
            <a:r>
              <a:rPr lang="en-US" dirty="0">
                <a:latin typeface="Consolas"/>
                <a:cs typeface="Consolas"/>
              </a:rPr>
              <a:t>‘a event</a:t>
            </a:r>
          </a:p>
          <a:p>
            <a:pPr>
              <a:lnSpc>
                <a:spcPct val="130000"/>
              </a:lnSpc>
            </a:pPr>
            <a:r>
              <a:rPr lang="en-US" dirty="0">
                <a:latin typeface="Consolas"/>
                <a:cs typeface="Consolas"/>
              </a:rPr>
              <a:t>val alwaysEvt </a:t>
            </a:r>
            <a:r>
              <a:rPr lang="en-US" dirty="0" smtClean="0">
                <a:latin typeface="Consolas"/>
                <a:cs typeface="Consolas"/>
              </a:rPr>
              <a:t> : </a:t>
            </a:r>
            <a:r>
              <a:rPr lang="en-US" dirty="0">
                <a:latin typeface="Consolas"/>
                <a:cs typeface="Consolas"/>
              </a:rPr>
              <a:t>‘a -&gt; ‘a event</a:t>
            </a:r>
          </a:p>
          <a:p>
            <a:pPr>
              <a:lnSpc>
                <a:spcPct val="130000"/>
              </a:lnSpc>
            </a:pPr>
            <a:r>
              <a:rPr lang="pl-PL" dirty="0">
                <a:latin typeface="Consolas"/>
                <a:cs typeface="Consolas"/>
              </a:rPr>
              <a:t>val wrap  </a:t>
            </a:r>
            <a:r>
              <a:rPr lang="pl-PL" dirty="0" smtClean="0">
                <a:latin typeface="Consolas"/>
                <a:cs typeface="Consolas"/>
              </a:rPr>
              <a:t>     : </a:t>
            </a:r>
            <a:r>
              <a:rPr lang="pl-PL" dirty="0">
                <a:latin typeface="Consolas"/>
                <a:cs typeface="Consolas"/>
              </a:rPr>
              <a:t>‘a event -&gt; (‘a -&gt; ‘b) -&gt; </a:t>
            </a:r>
            <a:r>
              <a:rPr lang="en-US" dirty="0" smtClean="0">
                <a:latin typeface="Consolas"/>
                <a:cs typeface="Consolas"/>
              </a:rPr>
              <a:t>‘</a:t>
            </a:r>
            <a:r>
              <a:rPr lang="en-US" dirty="0">
                <a:latin typeface="Consolas"/>
                <a:cs typeface="Consolas"/>
              </a:rPr>
              <a:t>b event</a:t>
            </a:r>
          </a:p>
          <a:p>
            <a:pPr>
              <a:lnSpc>
                <a:spcPct val="130000"/>
              </a:lnSpc>
            </a:pPr>
            <a:r>
              <a:rPr lang="en-US" dirty="0">
                <a:latin typeface="Consolas"/>
                <a:cs typeface="Consolas"/>
              </a:rPr>
              <a:t>val guard </a:t>
            </a:r>
            <a:r>
              <a:rPr lang="en-US" dirty="0" smtClean="0">
                <a:latin typeface="Consolas"/>
                <a:cs typeface="Consolas"/>
              </a:rPr>
              <a:t>     : </a:t>
            </a:r>
            <a:r>
              <a:rPr lang="en-US" dirty="0">
                <a:latin typeface="Consolas"/>
                <a:cs typeface="Consolas"/>
              </a:rPr>
              <a:t>(unit -&gt; ‘a event) -&gt; ‘a event</a:t>
            </a:r>
          </a:p>
          <a:p>
            <a:pPr>
              <a:lnSpc>
                <a:spcPct val="130000"/>
              </a:lnSpc>
            </a:pPr>
            <a:r>
              <a:rPr lang="en-US" dirty="0">
                <a:latin typeface="Consolas"/>
                <a:cs typeface="Consolas"/>
              </a:rPr>
              <a:t>val choose </a:t>
            </a:r>
            <a:r>
              <a:rPr lang="en-US" dirty="0" smtClean="0">
                <a:latin typeface="Consolas"/>
                <a:cs typeface="Consolas"/>
              </a:rPr>
              <a:t>    : </a:t>
            </a:r>
            <a:r>
              <a:rPr lang="en-US" dirty="0">
                <a:latin typeface="Consolas"/>
                <a:cs typeface="Consolas"/>
              </a:rPr>
              <a:t>‘a event list -&gt; ‘a event</a:t>
            </a:r>
          </a:p>
          <a:p>
            <a:pPr>
              <a:lnSpc>
                <a:spcPct val="130000"/>
              </a:lnSpc>
            </a:pPr>
            <a:r>
              <a:rPr lang="en-US" dirty="0">
                <a:latin typeface="Consolas"/>
                <a:cs typeface="Consolas"/>
              </a:rPr>
              <a:t>...</a:t>
            </a:r>
          </a:p>
        </p:txBody>
      </p:sp>
      <p:sp>
        <p:nvSpPr>
          <p:cNvPr id="7" name="Oval Callout 6"/>
          <p:cNvSpPr/>
          <p:nvPr/>
        </p:nvSpPr>
        <p:spPr>
          <a:xfrm>
            <a:off x="6553200" y="1473200"/>
            <a:ext cx="2184400" cy="660400"/>
          </a:xfrm>
          <a:prstGeom prst="wedgeEllipseCallout">
            <a:avLst>
              <a:gd name="adj1" fmla="val -60265"/>
              <a:gd name="adj2" fmla="val -631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Thread creation</a:t>
            </a:r>
            <a:endParaRPr lang="en-US" dirty="0"/>
          </a:p>
        </p:txBody>
      </p:sp>
      <p:sp>
        <p:nvSpPr>
          <p:cNvPr id="8" name="Oval Callout 7"/>
          <p:cNvSpPr/>
          <p:nvPr/>
        </p:nvSpPr>
        <p:spPr>
          <a:xfrm>
            <a:off x="5774267" y="2302932"/>
            <a:ext cx="2438400" cy="846667"/>
          </a:xfrm>
          <a:prstGeom prst="wedgeEllipseCallout">
            <a:avLst>
              <a:gd name="adj1" fmla="val -69567"/>
              <a:gd name="adj2" fmla="val -580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Synchronous message passing</a:t>
            </a:r>
            <a:endParaRPr lang="en-US" dirty="0"/>
          </a:p>
        </p:txBody>
      </p:sp>
      <p:sp>
        <p:nvSpPr>
          <p:cNvPr id="9" name="Oval Callout 8"/>
          <p:cNvSpPr/>
          <p:nvPr/>
        </p:nvSpPr>
        <p:spPr>
          <a:xfrm>
            <a:off x="6299200" y="3809998"/>
            <a:ext cx="2590800" cy="846667"/>
          </a:xfrm>
          <a:prstGeom prst="wedgeEllipseCallout">
            <a:avLst>
              <a:gd name="adj1" fmla="val -70956"/>
              <a:gd name="adj2" fmla="val -7401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First-class events</a:t>
            </a:r>
            <a:endParaRPr lang="en-US" dirty="0"/>
          </a:p>
        </p:txBody>
      </p:sp>
    </p:spTree>
    <p:extLst>
      <p:ext uri="{BB962C8B-B14F-4D97-AF65-F5344CB8AC3E}">
        <p14:creationId xmlns:p14="http://schemas.microsoft.com/office/powerpoint/2010/main" val="1918702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7002" y="186265"/>
            <a:ext cx="6660444" cy="2068585"/>
          </a:xfrm>
          <a:prstGeom prst="rect">
            <a:avLst/>
          </a:prstGeom>
        </p:spPr>
      </p:pic>
      <p:grpSp>
        <p:nvGrpSpPr>
          <p:cNvPr id="17" name="Group 16"/>
          <p:cNvGrpSpPr/>
          <p:nvPr/>
        </p:nvGrpSpPr>
        <p:grpSpPr>
          <a:xfrm>
            <a:off x="1793413" y="2492586"/>
            <a:ext cx="1713367" cy="2717421"/>
            <a:chOff x="1793413" y="3092214"/>
            <a:chExt cx="1713367" cy="2717421"/>
          </a:xfrm>
        </p:grpSpPr>
        <p:sp>
          <p:nvSpPr>
            <p:cNvPr id="3" name="TextBox 2"/>
            <p:cNvSpPr txBox="1"/>
            <p:nvPr/>
          </p:nvSpPr>
          <p:spPr>
            <a:xfrm>
              <a:off x="2418790" y="3092214"/>
              <a:ext cx="462612" cy="369332"/>
            </a:xfrm>
            <a:prstGeom prst="rect">
              <a:avLst/>
            </a:prstGeom>
            <a:noFill/>
          </p:spPr>
          <p:txBody>
            <a:bodyPr wrap="none" rtlCol="0">
              <a:spAutoFit/>
            </a:bodyPr>
            <a:lstStyle/>
            <a:p>
              <a:r>
                <a:rPr lang="en-US" u="sng" dirty="0" smtClean="0">
                  <a:latin typeface="Menlo Regular"/>
                  <a:cs typeface="Menlo Regular"/>
                </a:rPr>
                <a:t>T1</a:t>
              </a:r>
              <a:endParaRPr lang="en-US" u="sng" dirty="0">
                <a:latin typeface="Menlo Regular"/>
                <a:cs typeface="Menlo Regular"/>
              </a:endParaRPr>
            </a:p>
          </p:txBody>
        </p:sp>
        <p:sp>
          <p:nvSpPr>
            <p:cNvPr id="6" name="TextBox 5"/>
            <p:cNvSpPr txBox="1"/>
            <p:nvPr/>
          </p:nvSpPr>
          <p:spPr>
            <a:xfrm>
              <a:off x="1793413" y="3874910"/>
              <a:ext cx="1713367" cy="369332"/>
            </a:xfrm>
            <a:prstGeom prst="rect">
              <a:avLst/>
            </a:prstGeom>
            <a:noFill/>
          </p:spPr>
          <p:txBody>
            <a:bodyPr wrap="none" rtlCol="0">
              <a:spAutoFit/>
            </a:bodyPr>
            <a:lstStyle/>
            <a:p>
              <a:r>
                <a:rPr lang="en-US" dirty="0" smtClean="0">
                  <a:latin typeface="Menlo Regular"/>
                  <a:cs typeface="Menlo Regular"/>
                </a:rPr>
                <a:t>send(c1,v1)</a:t>
              </a:r>
              <a:endParaRPr lang="en-US" dirty="0">
                <a:latin typeface="Menlo Regular"/>
                <a:cs typeface="Menlo Regular"/>
              </a:endParaRPr>
            </a:p>
          </p:txBody>
        </p:sp>
        <p:sp>
          <p:nvSpPr>
            <p:cNvPr id="7" name="TextBox 6"/>
            <p:cNvSpPr txBox="1"/>
            <p:nvPr/>
          </p:nvSpPr>
          <p:spPr>
            <a:xfrm>
              <a:off x="2349304" y="4657606"/>
              <a:ext cx="601584" cy="369332"/>
            </a:xfrm>
            <a:prstGeom prst="rect">
              <a:avLst/>
            </a:prstGeom>
            <a:noFill/>
          </p:spPr>
          <p:txBody>
            <a:bodyPr wrap="none" rtlCol="0">
              <a:spAutoFit/>
            </a:bodyPr>
            <a:lstStyle/>
            <a:p>
              <a:r>
                <a:rPr lang="en-US" dirty="0">
                  <a:latin typeface="Menlo Regular"/>
                  <a:cs typeface="Menlo Regular"/>
                </a:rPr>
                <a:t>f</a:t>
              </a:r>
              <a:r>
                <a:rPr lang="en-US" dirty="0" smtClean="0">
                  <a:latin typeface="Menlo Regular"/>
                  <a:cs typeface="Menlo Regular"/>
                </a:rPr>
                <a:t>()</a:t>
              </a:r>
              <a:endParaRPr lang="en-US" dirty="0">
                <a:latin typeface="Menlo Regular"/>
                <a:cs typeface="Menlo Regular"/>
              </a:endParaRPr>
            </a:p>
          </p:txBody>
        </p:sp>
        <p:sp>
          <p:nvSpPr>
            <p:cNvPr id="8" name="TextBox 7"/>
            <p:cNvSpPr txBox="1"/>
            <p:nvPr/>
          </p:nvSpPr>
          <p:spPr>
            <a:xfrm>
              <a:off x="1793413" y="5440303"/>
              <a:ext cx="1713367" cy="369332"/>
            </a:xfrm>
            <a:prstGeom prst="rect">
              <a:avLst/>
            </a:prstGeom>
            <a:noFill/>
          </p:spPr>
          <p:txBody>
            <a:bodyPr wrap="none" rtlCol="0">
              <a:spAutoFit/>
            </a:bodyPr>
            <a:lstStyle/>
            <a:p>
              <a:r>
                <a:rPr lang="en-US" dirty="0">
                  <a:latin typeface="Menlo Regular"/>
                  <a:cs typeface="Menlo Regular"/>
                </a:rPr>
                <a:t>s</a:t>
              </a:r>
              <a:r>
                <a:rPr lang="en-US" dirty="0" smtClean="0">
                  <a:latin typeface="Menlo Regular"/>
                  <a:cs typeface="Menlo Regular"/>
                </a:rPr>
                <a:t>end(c2,v2)</a:t>
              </a:r>
              <a:endParaRPr lang="en-US" dirty="0">
                <a:latin typeface="Menlo Regular"/>
                <a:cs typeface="Menlo Regular"/>
              </a:endParaRPr>
            </a:p>
          </p:txBody>
        </p:sp>
      </p:grpSp>
      <p:grpSp>
        <p:nvGrpSpPr>
          <p:cNvPr id="16" name="Group 15"/>
          <p:cNvGrpSpPr/>
          <p:nvPr/>
        </p:nvGrpSpPr>
        <p:grpSpPr>
          <a:xfrm>
            <a:off x="3959000" y="2492586"/>
            <a:ext cx="1296449" cy="2717421"/>
            <a:chOff x="4059492" y="3092214"/>
            <a:chExt cx="1296449" cy="2717421"/>
          </a:xfrm>
        </p:grpSpPr>
        <p:sp>
          <p:nvSpPr>
            <p:cNvPr id="4" name="TextBox 3"/>
            <p:cNvSpPr txBox="1"/>
            <p:nvPr/>
          </p:nvSpPr>
          <p:spPr>
            <a:xfrm>
              <a:off x="4474319" y="3092214"/>
              <a:ext cx="466794" cy="369332"/>
            </a:xfrm>
            <a:prstGeom prst="rect">
              <a:avLst/>
            </a:prstGeom>
            <a:noFill/>
          </p:spPr>
          <p:txBody>
            <a:bodyPr wrap="none" rtlCol="0">
              <a:spAutoFit/>
            </a:bodyPr>
            <a:lstStyle/>
            <a:p>
              <a:r>
                <a:rPr lang="en-US" u="sng" dirty="0" smtClean="0">
                  <a:latin typeface="Menlo Regular"/>
                  <a:cs typeface="Menlo Regular"/>
                </a:rPr>
                <a:t>T2</a:t>
              </a:r>
              <a:endParaRPr lang="en-US" u="sng" dirty="0">
                <a:latin typeface="Menlo Regular"/>
                <a:cs typeface="Menlo Regular"/>
              </a:endParaRPr>
            </a:p>
          </p:txBody>
        </p:sp>
        <p:sp>
          <p:nvSpPr>
            <p:cNvPr id="9" name="TextBox 8"/>
            <p:cNvSpPr txBox="1"/>
            <p:nvPr/>
          </p:nvSpPr>
          <p:spPr>
            <a:xfrm>
              <a:off x="4059492" y="3874910"/>
              <a:ext cx="1296449" cy="369332"/>
            </a:xfrm>
            <a:prstGeom prst="rect">
              <a:avLst/>
            </a:prstGeom>
            <a:noFill/>
          </p:spPr>
          <p:txBody>
            <a:bodyPr wrap="none" rtlCol="0">
              <a:spAutoFit/>
            </a:bodyPr>
            <a:lstStyle/>
            <a:p>
              <a:r>
                <a:rPr lang="en-US" dirty="0" smtClean="0">
                  <a:latin typeface="Menlo Regular"/>
                  <a:cs typeface="Menlo Regular"/>
                </a:rPr>
                <a:t>recv(c2</a:t>
              </a:r>
              <a:r>
                <a:rPr lang="en-US" dirty="0">
                  <a:latin typeface="Menlo Regular"/>
                  <a:cs typeface="Menlo Regular"/>
                </a:rPr>
                <a:t>)</a:t>
              </a:r>
            </a:p>
          </p:txBody>
        </p:sp>
        <p:sp>
          <p:nvSpPr>
            <p:cNvPr id="10" name="TextBox 9"/>
            <p:cNvSpPr txBox="1"/>
            <p:nvPr/>
          </p:nvSpPr>
          <p:spPr>
            <a:xfrm>
              <a:off x="4406924" y="4657606"/>
              <a:ext cx="601584" cy="369332"/>
            </a:xfrm>
            <a:prstGeom prst="rect">
              <a:avLst/>
            </a:prstGeom>
            <a:noFill/>
          </p:spPr>
          <p:txBody>
            <a:bodyPr wrap="none" rtlCol="0">
              <a:spAutoFit/>
            </a:bodyPr>
            <a:lstStyle/>
            <a:p>
              <a:r>
                <a:rPr lang="en-US" dirty="0" smtClean="0">
                  <a:latin typeface="Menlo Regular"/>
                  <a:cs typeface="Menlo Regular"/>
                </a:rPr>
                <a:t>g()</a:t>
              </a:r>
              <a:endParaRPr lang="en-US" dirty="0">
                <a:latin typeface="Menlo Regular"/>
                <a:cs typeface="Menlo Regular"/>
              </a:endParaRPr>
            </a:p>
          </p:txBody>
        </p:sp>
        <p:sp>
          <p:nvSpPr>
            <p:cNvPr id="11" name="TextBox 10"/>
            <p:cNvSpPr txBox="1"/>
            <p:nvPr/>
          </p:nvSpPr>
          <p:spPr>
            <a:xfrm>
              <a:off x="4059492" y="5440303"/>
              <a:ext cx="1296449" cy="369332"/>
            </a:xfrm>
            <a:prstGeom prst="rect">
              <a:avLst/>
            </a:prstGeom>
            <a:noFill/>
          </p:spPr>
          <p:txBody>
            <a:bodyPr wrap="none" rtlCol="0">
              <a:spAutoFit/>
            </a:bodyPr>
            <a:lstStyle/>
            <a:p>
              <a:r>
                <a:rPr lang="en-US" dirty="0" smtClean="0">
                  <a:latin typeface="Menlo Regular"/>
                  <a:cs typeface="Menlo Regular"/>
                </a:rPr>
                <a:t>recv(c1)</a:t>
              </a:r>
              <a:endParaRPr lang="en-US" dirty="0">
                <a:latin typeface="Menlo Regular"/>
                <a:cs typeface="Menlo Regular"/>
              </a:endParaRPr>
            </a:p>
          </p:txBody>
        </p:sp>
      </p:grpSp>
      <p:grpSp>
        <p:nvGrpSpPr>
          <p:cNvPr id="15" name="Group 14"/>
          <p:cNvGrpSpPr/>
          <p:nvPr/>
        </p:nvGrpSpPr>
        <p:grpSpPr>
          <a:xfrm>
            <a:off x="5707670" y="2503874"/>
            <a:ext cx="1713367" cy="2697666"/>
            <a:chOff x="5707670" y="3103502"/>
            <a:chExt cx="1713367" cy="2697666"/>
          </a:xfrm>
        </p:grpSpPr>
        <p:sp>
          <p:nvSpPr>
            <p:cNvPr id="5" name="TextBox 4"/>
            <p:cNvSpPr txBox="1"/>
            <p:nvPr/>
          </p:nvSpPr>
          <p:spPr>
            <a:xfrm>
              <a:off x="6333047" y="3103502"/>
              <a:ext cx="462612" cy="369332"/>
            </a:xfrm>
            <a:prstGeom prst="rect">
              <a:avLst/>
            </a:prstGeom>
            <a:noFill/>
          </p:spPr>
          <p:txBody>
            <a:bodyPr wrap="none" rtlCol="0">
              <a:spAutoFit/>
            </a:bodyPr>
            <a:lstStyle/>
            <a:p>
              <a:r>
                <a:rPr lang="en-US" u="sng" dirty="0" smtClean="0">
                  <a:latin typeface="Menlo Regular"/>
                  <a:cs typeface="Menlo Regular"/>
                </a:rPr>
                <a:t>T3</a:t>
              </a:r>
              <a:endParaRPr lang="en-US" u="sng" dirty="0">
                <a:latin typeface="Menlo Regular"/>
                <a:cs typeface="Menlo Regular"/>
              </a:endParaRPr>
            </a:p>
          </p:txBody>
        </p:sp>
        <p:sp>
          <p:nvSpPr>
            <p:cNvPr id="12" name="TextBox 11"/>
            <p:cNvSpPr txBox="1"/>
            <p:nvPr/>
          </p:nvSpPr>
          <p:spPr>
            <a:xfrm>
              <a:off x="5707670" y="3866443"/>
              <a:ext cx="1713367" cy="369332"/>
            </a:xfrm>
            <a:prstGeom prst="rect">
              <a:avLst/>
            </a:prstGeom>
            <a:noFill/>
          </p:spPr>
          <p:txBody>
            <a:bodyPr wrap="none" rtlCol="0">
              <a:spAutoFit/>
            </a:bodyPr>
            <a:lstStyle/>
            <a:p>
              <a:r>
                <a:rPr lang="en-US" dirty="0" smtClean="0">
                  <a:latin typeface="Menlo Regular"/>
                  <a:cs typeface="Menlo Regular"/>
                </a:rPr>
                <a:t>send(c2,v3)</a:t>
              </a:r>
              <a:endParaRPr lang="en-US" dirty="0">
                <a:latin typeface="Menlo Regular"/>
                <a:cs typeface="Menlo Regular"/>
              </a:endParaRPr>
            </a:p>
          </p:txBody>
        </p:sp>
        <p:sp>
          <p:nvSpPr>
            <p:cNvPr id="13" name="TextBox 12"/>
            <p:cNvSpPr txBox="1"/>
            <p:nvPr/>
          </p:nvSpPr>
          <p:spPr>
            <a:xfrm>
              <a:off x="6263561" y="4649139"/>
              <a:ext cx="601584" cy="369332"/>
            </a:xfrm>
            <a:prstGeom prst="rect">
              <a:avLst/>
            </a:prstGeom>
            <a:noFill/>
          </p:spPr>
          <p:txBody>
            <a:bodyPr wrap="none" rtlCol="0">
              <a:spAutoFit/>
            </a:bodyPr>
            <a:lstStyle/>
            <a:p>
              <a:r>
                <a:rPr lang="en-US" dirty="0">
                  <a:latin typeface="Menlo Regular"/>
                  <a:cs typeface="Menlo Regular"/>
                </a:rPr>
                <a:t>h</a:t>
              </a:r>
              <a:r>
                <a:rPr lang="en-US" dirty="0" smtClean="0">
                  <a:latin typeface="Menlo Regular"/>
                  <a:cs typeface="Menlo Regular"/>
                </a:rPr>
                <a:t>()</a:t>
              </a:r>
              <a:endParaRPr lang="en-US" dirty="0">
                <a:latin typeface="Menlo Regular"/>
                <a:cs typeface="Menlo Regular"/>
              </a:endParaRPr>
            </a:p>
          </p:txBody>
        </p:sp>
        <p:sp>
          <p:nvSpPr>
            <p:cNvPr id="14" name="TextBox 13"/>
            <p:cNvSpPr txBox="1"/>
            <p:nvPr/>
          </p:nvSpPr>
          <p:spPr>
            <a:xfrm>
              <a:off x="5916129" y="5431836"/>
              <a:ext cx="1296449" cy="369332"/>
            </a:xfrm>
            <a:prstGeom prst="rect">
              <a:avLst/>
            </a:prstGeom>
            <a:noFill/>
          </p:spPr>
          <p:txBody>
            <a:bodyPr wrap="none" rtlCol="0">
              <a:spAutoFit/>
            </a:bodyPr>
            <a:lstStyle/>
            <a:p>
              <a:r>
                <a:rPr lang="en-US" dirty="0" smtClean="0">
                  <a:latin typeface="Menlo Regular"/>
                  <a:cs typeface="Menlo Regular"/>
                </a:rPr>
                <a:t>recv(c2)</a:t>
              </a:r>
              <a:endParaRPr lang="en-US" dirty="0">
                <a:latin typeface="Menlo Regular"/>
                <a:cs typeface="Menlo Regular"/>
              </a:endParaRPr>
            </a:p>
          </p:txBody>
        </p:sp>
      </p:grpSp>
      <p:cxnSp>
        <p:nvCxnSpPr>
          <p:cNvPr id="19" name="Straight Arrow Connector 18"/>
          <p:cNvCxnSpPr>
            <a:stCxn id="6" idx="2"/>
            <a:endCxn id="7" idx="0"/>
          </p:cNvCxnSpPr>
          <p:nvPr/>
        </p:nvCxnSpPr>
        <p:spPr>
          <a:xfrm flipH="1">
            <a:off x="2650096"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2650096"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2"/>
            <a:endCxn id="10" idx="0"/>
          </p:cNvCxnSpPr>
          <p:nvPr/>
        </p:nvCxnSpPr>
        <p:spPr>
          <a:xfrm flipH="1">
            <a:off x="4607224"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1" idx="0"/>
          </p:cNvCxnSpPr>
          <p:nvPr/>
        </p:nvCxnSpPr>
        <p:spPr>
          <a:xfrm>
            <a:off x="4607224"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2"/>
            <a:endCxn id="13" idx="0"/>
          </p:cNvCxnSpPr>
          <p:nvPr/>
        </p:nvCxnSpPr>
        <p:spPr>
          <a:xfrm flipH="1">
            <a:off x="6564353" y="3636147"/>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2"/>
            <a:endCxn id="14" idx="0"/>
          </p:cNvCxnSpPr>
          <p:nvPr/>
        </p:nvCxnSpPr>
        <p:spPr>
          <a:xfrm>
            <a:off x="6564353" y="4418843"/>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231075" y="2983371"/>
            <a:ext cx="476595" cy="462466"/>
            <a:chOff x="5231075" y="3519589"/>
            <a:chExt cx="476595" cy="462466"/>
          </a:xfrm>
        </p:grpSpPr>
        <p:cxnSp>
          <p:nvCxnSpPr>
            <p:cNvPr id="37" name="Straight Arrow Connector 36"/>
            <p:cNvCxnSpPr>
              <a:stCxn id="9" idx="3"/>
              <a:endCxn id="12" idx="1"/>
            </p:cNvCxnSpPr>
            <p:nvPr/>
          </p:nvCxnSpPr>
          <p:spPr>
            <a:xfrm flipV="1">
              <a:off x="5255449" y="3973588"/>
              <a:ext cx="452221" cy="8467"/>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31075" y="3519589"/>
              <a:ext cx="395777" cy="400110"/>
            </a:xfrm>
            <a:prstGeom prst="rect">
              <a:avLst/>
            </a:prstGeom>
            <a:noFill/>
          </p:spPr>
          <p:txBody>
            <a:bodyPr wrap="square" rtlCol="0">
              <a:spAutoFit/>
            </a:bodyPr>
            <a:lstStyle/>
            <a:p>
              <a:r>
                <a:rPr lang="en-US" sz="2000" dirty="0" smtClean="0">
                  <a:latin typeface="Lucida Calligraphy"/>
                  <a:cs typeface="Lucida Calligraphy"/>
                </a:rPr>
                <a:t>A</a:t>
              </a:r>
              <a:endParaRPr lang="en-US" sz="2000" dirty="0">
                <a:latin typeface="Lucida Calligraphy"/>
                <a:cs typeface="Lucida Calligraphy"/>
              </a:endParaRPr>
            </a:p>
          </p:txBody>
        </p:sp>
      </p:grpSp>
      <p:grpSp>
        <p:nvGrpSpPr>
          <p:cNvPr id="69" name="Group 68"/>
          <p:cNvGrpSpPr/>
          <p:nvPr/>
        </p:nvGrpSpPr>
        <p:grpSpPr>
          <a:xfrm>
            <a:off x="3506780" y="3445837"/>
            <a:ext cx="579553" cy="1565393"/>
            <a:chOff x="3506780" y="3982055"/>
            <a:chExt cx="579553" cy="1565393"/>
          </a:xfrm>
        </p:grpSpPr>
        <p:cxnSp>
          <p:nvCxnSpPr>
            <p:cNvPr id="38" name="Straight Arrow Connector 37"/>
            <p:cNvCxnSpPr>
              <a:stCxn id="6" idx="3"/>
              <a:endCxn id="11" idx="1"/>
            </p:cNvCxnSpPr>
            <p:nvPr/>
          </p:nvCxnSpPr>
          <p:spPr>
            <a:xfrm>
              <a:off x="3506780" y="3982055"/>
              <a:ext cx="452220"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690556" y="4529285"/>
              <a:ext cx="395777" cy="400110"/>
            </a:xfrm>
            <a:prstGeom prst="rect">
              <a:avLst/>
            </a:prstGeom>
            <a:noFill/>
          </p:spPr>
          <p:txBody>
            <a:bodyPr wrap="square" rtlCol="0">
              <a:spAutoFit/>
            </a:bodyPr>
            <a:lstStyle/>
            <a:p>
              <a:r>
                <a:rPr lang="en-US" sz="2000" dirty="0" smtClean="0">
                  <a:latin typeface="Lucida Calligraphy"/>
                  <a:cs typeface="Lucida Calligraphy"/>
                </a:rPr>
                <a:t>B</a:t>
              </a:r>
              <a:endParaRPr lang="en-US" sz="2000" dirty="0">
                <a:latin typeface="Lucida Calligraphy"/>
                <a:cs typeface="Lucida Calligraphy"/>
              </a:endParaRPr>
            </a:p>
          </p:txBody>
        </p:sp>
      </p:grpSp>
      <p:grpSp>
        <p:nvGrpSpPr>
          <p:cNvPr id="71" name="Group 70"/>
          <p:cNvGrpSpPr/>
          <p:nvPr/>
        </p:nvGrpSpPr>
        <p:grpSpPr>
          <a:xfrm>
            <a:off x="2650096" y="5187429"/>
            <a:ext cx="3914257" cy="522750"/>
            <a:chOff x="2650096" y="5723647"/>
            <a:chExt cx="3914257" cy="522750"/>
          </a:xfrm>
        </p:grpSpPr>
        <p:cxnSp>
          <p:nvCxnSpPr>
            <p:cNvPr id="62" name="Curved Connector 61"/>
            <p:cNvCxnSpPr>
              <a:stCxn id="8" idx="2"/>
              <a:endCxn id="14" idx="2"/>
            </p:cNvCxnSpPr>
            <p:nvPr/>
          </p:nvCxnSpPr>
          <p:spPr>
            <a:xfrm rot="5400000" flipH="1" flipV="1">
              <a:off x="4602991" y="3770752"/>
              <a:ext cx="8467" cy="3914257"/>
            </a:xfrm>
            <a:prstGeom prst="curvedConnector3">
              <a:avLst>
                <a:gd name="adj1" fmla="val -653308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378547" y="5846287"/>
              <a:ext cx="395777" cy="400110"/>
            </a:xfrm>
            <a:prstGeom prst="rect">
              <a:avLst/>
            </a:prstGeom>
            <a:noFill/>
          </p:spPr>
          <p:txBody>
            <a:bodyPr wrap="square" rtlCol="0">
              <a:spAutoFit/>
            </a:bodyPr>
            <a:lstStyle/>
            <a:p>
              <a:r>
                <a:rPr lang="en-US" sz="2000" dirty="0" smtClean="0">
                  <a:latin typeface="Lucida Calligraphy"/>
                  <a:cs typeface="Lucida Calligraphy"/>
                </a:rPr>
                <a:t>C</a:t>
              </a:r>
              <a:endParaRPr lang="en-US" sz="2000" dirty="0">
                <a:latin typeface="Lucida Calligraphy"/>
                <a:cs typeface="Lucida Calligraphy"/>
              </a:endParaRPr>
            </a:p>
          </p:txBody>
        </p:sp>
      </p:grpSp>
      <p:sp>
        <p:nvSpPr>
          <p:cNvPr id="18" name="Slide Number Placeholder 17"/>
          <p:cNvSpPr>
            <a:spLocks noGrp="1"/>
          </p:cNvSpPr>
          <p:nvPr>
            <p:ph type="sldNum" sz="quarter" idx="12"/>
          </p:nvPr>
        </p:nvSpPr>
        <p:spPr/>
        <p:txBody>
          <a:bodyPr/>
          <a:lstStyle/>
          <a:p>
            <a:fld id="{8A92EBC0-2756-0B49-BBEC-14BFE17E3BFD}" type="slidenum">
              <a:rPr lang="en-US" smtClean="0"/>
              <a:t>29</a:t>
            </a:fld>
            <a:endParaRPr lang="en-US"/>
          </a:p>
        </p:txBody>
      </p:sp>
    </p:spTree>
    <p:custDataLst>
      <p:tags r:id="rId1"/>
    </p:custDataLst>
    <p:extLst>
      <p:ext uri="{BB962C8B-B14F-4D97-AF65-F5344CB8AC3E}">
        <p14:creationId xmlns:p14="http://schemas.microsoft.com/office/powerpoint/2010/main" val="81957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491303" y="3370050"/>
            <a:ext cx="2121480" cy="2544342"/>
            <a:chOff x="1491303" y="3928839"/>
            <a:chExt cx="2121480" cy="2544342"/>
          </a:xfrm>
        </p:grpSpPr>
        <p:pic>
          <p:nvPicPr>
            <p:cNvPr id="7" name="Picture 6"/>
            <p:cNvPicPr>
              <a:picLocks noChangeAspect="1"/>
            </p:cNvPicPr>
            <p:nvPr/>
          </p:nvPicPr>
          <p:blipFill>
            <a:blip r:embed="rId3"/>
            <a:stretch>
              <a:fillRect/>
            </a:stretch>
          </p:blipFill>
          <p:spPr>
            <a:xfrm>
              <a:off x="1491303" y="3928839"/>
              <a:ext cx="2121480" cy="1888117"/>
            </a:xfrm>
            <a:prstGeom prst="rect">
              <a:avLst/>
            </a:prstGeom>
          </p:spPr>
        </p:pic>
        <p:sp>
          <p:nvSpPr>
            <p:cNvPr id="11" name="TextBox 10"/>
            <p:cNvSpPr txBox="1"/>
            <p:nvPr/>
          </p:nvSpPr>
          <p:spPr>
            <a:xfrm>
              <a:off x="2113702" y="6073071"/>
              <a:ext cx="1128001"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smtClean="0">
                  <a:latin typeface="Minion Pro"/>
                  <a:cs typeface="Minion Pro"/>
                </a:rPr>
                <a:t>6</a:t>
              </a:r>
              <a:r>
                <a:rPr lang="en-US" sz="2000" dirty="0" smtClean="0">
                  <a:latin typeface="Minion Pro"/>
                  <a:cs typeface="Minion Pro"/>
                </a:rPr>
                <a:t> cores</a:t>
              </a:r>
              <a:endParaRPr lang="en-US" sz="2000" dirty="0">
                <a:latin typeface="Minion Pro"/>
                <a:cs typeface="Minion Pro"/>
              </a:endParaRPr>
            </a:p>
          </p:txBody>
        </p:sp>
      </p:grpSp>
      <p:grpSp>
        <p:nvGrpSpPr>
          <p:cNvPr id="18" name="Group 17"/>
          <p:cNvGrpSpPr/>
          <p:nvPr/>
        </p:nvGrpSpPr>
        <p:grpSpPr>
          <a:xfrm>
            <a:off x="4824376" y="3370050"/>
            <a:ext cx="3152222" cy="2588760"/>
            <a:chOff x="4824376" y="3928839"/>
            <a:chExt cx="3152222" cy="2588760"/>
          </a:xfrm>
        </p:grpSpPr>
        <p:pic>
          <p:nvPicPr>
            <p:cNvPr id="8" name="Picture 7"/>
            <p:cNvPicPr>
              <a:picLocks noChangeAspect="1"/>
            </p:cNvPicPr>
            <p:nvPr/>
          </p:nvPicPr>
          <p:blipFill>
            <a:blip r:embed="rId4"/>
            <a:stretch>
              <a:fillRect/>
            </a:stretch>
          </p:blipFill>
          <p:spPr>
            <a:xfrm>
              <a:off x="4824376" y="3928839"/>
              <a:ext cx="3152222" cy="2239535"/>
            </a:xfrm>
            <a:prstGeom prst="rect">
              <a:avLst/>
            </a:prstGeom>
          </p:spPr>
        </p:pic>
        <p:sp>
          <p:nvSpPr>
            <p:cNvPr id="12" name="TextBox 11"/>
            <p:cNvSpPr txBox="1"/>
            <p:nvPr/>
          </p:nvSpPr>
          <p:spPr>
            <a:xfrm>
              <a:off x="5466786" y="6117489"/>
              <a:ext cx="1818958"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smtClean="0">
                  <a:latin typeface="Minion Pro"/>
                  <a:cs typeface="Minion Pro"/>
                </a:rPr>
                <a:t>0 </a:t>
              </a:r>
              <a:r>
                <a:rPr lang="en-US" sz="2000" dirty="0" smtClean="0">
                  <a:latin typeface="Minion Pro"/>
                  <a:cs typeface="Minion Pro"/>
                </a:rPr>
                <a:t>to 2</a:t>
              </a:r>
              <a:r>
                <a:rPr lang="en-US" sz="2000" baseline="30000" dirty="0" smtClean="0">
                  <a:latin typeface="Minion Pro"/>
                  <a:cs typeface="Minion Pro"/>
                </a:rPr>
                <a:t>10+</a:t>
              </a:r>
              <a:r>
                <a:rPr lang="en-US" sz="2000" dirty="0" smtClean="0">
                  <a:latin typeface="Minion Pro"/>
                  <a:cs typeface="Minion Pro"/>
                </a:rPr>
                <a:t> cores</a:t>
              </a:r>
              <a:endParaRPr lang="en-US" sz="2000" dirty="0">
                <a:latin typeface="Minion Pro"/>
                <a:cs typeface="Minion Pro"/>
              </a:endParaRPr>
            </a:p>
          </p:txBody>
        </p:sp>
      </p:grpSp>
      <p:grpSp>
        <p:nvGrpSpPr>
          <p:cNvPr id="15" name="Group 14"/>
          <p:cNvGrpSpPr/>
          <p:nvPr/>
        </p:nvGrpSpPr>
        <p:grpSpPr>
          <a:xfrm>
            <a:off x="1174140" y="858849"/>
            <a:ext cx="3013521" cy="2492303"/>
            <a:chOff x="1174140" y="1417638"/>
            <a:chExt cx="3013521" cy="2492303"/>
          </a:xfrm>
        </p:grpSpPr>
        <p:sp>
          <p:nvSpPr>
            <p:cNvPr id="9" name="TextBox 8"/>
            <p:cNvSpPr txBox="1"/>
            <p:nvPr/>
          </p:nvSpPr>
          <p:spPr>
            <a:xfrm>
              <a:off x="2113702" y="3509831"/>
              <a:ext cx="1128001"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smtClean="0">
                  <a:latin typeface="Minion Pro"/>
                  <a:cs typeface="Minion Pro"/>
                </a:rPr>
                <a:t>3</a:t>
              </a:r>
              <a:r>
                <a:rPr lang="en-US" sz="2000" dirty="0" smtClean="0">
                  <a:latin typeface="Minion Pro"/>
                  <a:cs typeface="Minion Pro"/>
                </a:rPr>
                <a:t> cores</a:t>
              </a:r>
              <a:endParaRPr lang="en-US" sz="2000" dirty="0">
                <a:latin typeface="Minion Pro"/>
                <a:cs typeface="Minion Pro"/>
              </a:endParaRPr>
            </a:p>
          </p:txBody>
        </p:sp>
        <p:pic>
          <p:nvPicPr>
            <p:cNvPr id="13" name="Picture 12"/>
            <p:cNvPicPr>
              <a:picLocks noChangeAspect="1"/>
            </p:cNvPicPr>
            <p:nvPr/>
          </p:nvPicPr>
          <p:blipFill>
            <a:blip r:embed="rId5"/>
            <a:stretch>
              <a:fillRect/>
            </a:stretch>
          </p:blipFill>
          <p:spPr>
            <a:xfrm>
              <a:off x="1174140" y="1417638"/>
              <a:ext cx="3013521" cy="2005012"/>
            </a:xfrm>
            <a:prstGeom prst="rect">
              <a:avLst/>
            </a:prstGeom>
          </p:spPr>
        </p:pic>
      </p:grpSp>
      <p:grpSp>
        <p:nvGrpSpPr>
          <p:cNvPr id="16" name="Group 15"/>
          <p:cNvGrpSpPr/>
          <p:nvPr/>
        </p:nvGrpSpPr>
        <p:grpSpPr>
          <a:xfrm>
            <a:off x="5251601" y="916899"/>
            <a:ext cx="2034143" cy="2434253"/>
            <a:chOff x="5251601" y="1475688"/>
            <a:chExt cx="2034143" cy="2434253"/>
          </a:xfrm>
        </p:grpSpPr>
        <p:sp>
          <p:nvSpPr>
            <p:cNvPr id="10" name="TextBox 9"/>
            <p:cNvSpPr txBox="1"/>
            <p:nvPr/>
          </p:nvSpPr>
          <p:spPr>
            <a:xfrm>
              <a:off x="5657255" y="3509831"/>
              <a:ext cx="1128001" cy="400110"/>
            </a:xfrm>
            <a:prstGeom prst="rect">
              <a:avLst/>
            </a:prstGeom>
            <a:noFill/>
          </p:spPr>
          <p:txBody>
            <a:bodyPr wrap="none" rtlCol="0">
              <a:spAutoFit/>
            </a:bodyPr>
            <a:lstStyle/>
            <a:p>
              <a:r>
                <a:rPr lang="en-US" sz="2000" dirty="0" smtClean="0">
                  <a:latin typeface="Minion Pro"/>
                  <a:cs typeface="Minion Pro"/>
                </a:rPr>
                <a:t>~2</a:t>
              </a:r>
              <a:r>
                <a:rPr lang="en-US" sz="2000" baseline="30000" dirty="0">
                  <a:latin typeface="Minion Pro"/>
                  <a:cs typeface="Minion Pro"/>
                </a:rPr>
                <a:t>4</a:t>
              </a:r>
              <a:r>
                <a:rPr lang="en-US" sz="2000" dirty="0" smtClean="0">
                  <a:latin typeface="Minion Pro"/>
                  <a:cs typeface="Minion Pro"/>
                </a:rPr>
                <a:t> cores</a:t>
              </a:r>
              <a:endParaRPr lang="en-US" sz="2000" dirty="0">
                <a:latin typeface="Minion Pro"/>
                <a:cs typeface="Minion Pro"/>
              </a:endParaRPr>
            </a:p>
          </p:txBody>
        </p:sp>
        <p:pic>
          <p:nvPicPr>
            <p:cNvPr id="14" name="Picture 13"/>
            <p:cNvPicPr>
              <a:picLocks noChangeAspect="1"/>
            </p:cNvPicPr>
            <p:nvPr/>
          </p:nvPicPr>
          <p:blipFill>
            <a:blip r:embed="rId6"/>
            <a:stretch>
              <a:fillRect/>
            </a:stretch>
          </p:blipFill>
          <p:spPr>
            <a:xfrm>
              <a:off x="5251601" y="1475688"/>
              <a:ext cx="2034143" cy="2034143"/>
            </a:xfrm>
            <a:prstGeom prst="rect">
              <a:avLst/>
            </a:prstGeom>
          </p:spPr>
        </p:pic>
      </p:grpSp>
      <p:sp>
        <p:nvSpPr>
          <p:cNvPr id="19" name="Slide Number Placeholder 18"/>
          <p:cNvSpPr>
            <a:spLocks noGrp="1"/>
          </p:cNvSpPr>
          <p:nvPr>
            <p:ph type="sldNum" sz="quarter" idx="12"/>
          </p:nvPr>
        </p:nvSpPr>
        <p:spPr/>
        <p:txBody>
          <a:bodyPr/>
          <a:lstStyle/>
          <a:p>
            <a:fld id="{8A92EBC0-2756-0B49-BBEC-14BFE17E3BFD}" type="slidenum">
              <a:rPr lang="en-US" smtClean="0"/>
              <a:t>3</a:t>
            </a:fld>
            <a:endParaRPr lang="en-US"/>
          </a:p>
        </p:txBody>
      </p:sp>
    </p:spTree>
    <p:extLst>
      <p:ext uri="{BB962C8B-B14F-4D97-AF65-F5344CB8AC3E}">
        <p14:creationId xmlns:p14="http://schemas.microsoft.com/office/powerpoint/2010/main" val="14138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722858" y="2492586"/>
            <a:ext cx="1852340" cy="2717421"/>
            <a:chOff x="1722858" y="3092214"/>
            <a:chExt cx="1852340" cy="2717421"/>
          </a:xfrm>
        </p:grpSpPr>
        <p:sp>
          <p:nvSpPr>
            <p:cNvPr id="3" name="TextBox 2"/>
            <p:cNvSpPr txBox="1"/>
            <p:nvPr/>
          </p:nvSpPr>
          <p:spPr>
            <a:xfrm>
              <a:off x="2418790" y="3092214"/>
              <a:ext cx="462612" cy="369332"/>
            </a:xfrm>
            <a:prstGeom prst="rect">
              <a:avLst/>
            </a:prstGeom>
            <a:noFill/>
          </p:spPr>
          <p:txBody>
            <a:bodyPr wrap="none" rtlCol="0">
              <a:spAutoFit/>
            </a:bodyPr>
            <a:lstStyle/>
            <a:p>
              <a:r>
                <a:rPr lang="en-US" u="sng" dirty="0" smtClean="0">
                  <a:latin typeface="Menlo Regular"/>
                  <a:cs typeface="Menlo Regular"/>
                </a:rPr>
                <a:t>T1</a:t>
              </a:r>
              <a:endParaRPr lang="en-US" u="sng" dirty="0">
                <a:latin typeface="Menlo Regular"/>
                <a:cs typeface="Menlo Regular"/>
              </a:endParaRPr>
            </a:p>
          </p:txBody>
        </p:sp>
        <p:sp>
          <p:nvSpPr>
            <p:cNvPr id="6" name="TextBox 5"/>
            <p:cNvSpPr txBox="1"/>
            <p:nvPr/>
          </p:nvSpPr>
          <p:spPr>
            <a:xfrm>
              <a:off x="1722858" y="3874910"/>
              <a:ext cx="1852340" cy="369332"/>
            </a:xfrm>
            <a:prstGeom prst="rect">
              <a:avLst/>
            </a:prstGeom>
            <a:solidFill>
              <a:srgbClr val="FFFF66"/>
            </a:solidFill>
            <a:ln>
              <a:solidFill>
                <a:schemeClr val="tx1"/>
              </a:solidFill>
            </a:ln>
          </p:spPr>
          <p:txBody>
            <a:bodyPr wrap="none" rtlCol="0">
              <a:spAutoFit/>
            </a:bodyPr>
            <a:lstStyle/>
            <a:p>
              <a:r>
                <a:rPr lang="en-US" dirty="0" smtClean="0">
                  <a:latin typeface="Menlo Regular"/>
                  <a:cs typeface="Menlo Regular"/>
                </a:rPr>
                <a:t>asend(c1,v1)</a:t>
              </a:r>
              <a:endParaRPr lang="en-US" dirty="0">
                <a:latin typeface="Menlo Regular"/>
                <a:cs typeface="Menlo Regular"/>
              </a:endParaRPr>
            </a:p>
          </p:txBody>
        </p:sp>
        <p:sp>
          <p:nvSpPr>
            <p:cNvPr id="7" name="TextBox 6"/>
            <p:cNvSpPr txBox="1"/>
            <p:nvPr/>
          </p:nvSpPr>
          <p:spPr>
            <a:xfrm>
              <a:off x="2349304" y="4657606"/>
              <a:ext cx="601584" cy="369332"/>
            </a:xfrm>
            <a:prstGeom prst="rect">
              <a:avLst/>
            </a:prstGeom>
            <a:noFill/>
          </p:spPr>
          <p:txBody>
            <a:bodyPr wrap="none" rtlCol="0">
              <a:spAutoFit/>
            </a:bodyPr>
            <a:lstStyle/>
            <a:p>
              <a:r>
                <a:rPr lang="en-US" dirty="0">
                  <a:latin typeface="Menlo Regular"/>
                  <a:cs typeface="Menlo Regular"/>
                </a:rPr>
                <a:t>f</a:t>
              </a:r>
              <a:r>
                <a:rPr lang="en-US" dirty="0" smtClean="0">
                  <a:latin typeface="Menlo Regular"/>
                  <a:cs typeface="Menlo Regular"/>
                </a:rPr>
                <a:t>()</a:t>
              </a:r>
              <a:endParaRPr lang="en-US" dirty="0">
                <a:latin typeface="Menlo Regular"/>
                <a:cs typeface="Menlo Regular"/>
              </a:endParaRPr>
            </a:p>
          </p:txBody>
        </p:sp>
        <p:sp>
          <p:nvSpPr>
            <p:cNvPr id="8" name="TextBox 7"/>
            <p:cNvSpPr txBox="1"/>
            <p:nvPr/>
          </p:nvSpPr>
          <p:spPr>
            <a:xfrm>
              <a:off x="1793413" y="5440303"/>
              <a:ext cx="1713367" cy="369332"/>
            </a:xfrm>
            <a:prstGeom prst="rect">
              <a:avLst/>
            </a:prstGeom>
            <a:noFill/>
          </p:spPr>
          <p:txBody>
            <a:bodyPr wrap="none" rtlCol="0">
              <a:spAutoFit/>
            </a:bodyPr>
            <a:lstStyle/>
            <a:p>
              <a:r>
                <a:rPr lang="en-US" dirty="0">
                  <a:latin typeface="Menlo Regular"/>
                  <a:cs typeface="Menlo Regular"/>
                </a:rPr>
                <a:t>s</a:t>
              </a:r>
              <a:r>
                <a:rPr lang="en-US" dirty="0" smtClean="0">
                  <a:latin typeface="Menlo Regular"/>
                  <a:cs typeface="Menlo Regular"/>
                </a:rPr>
                <a:t>end(c2,v2)</a:t>
              </a:r>
              <a:endParaRPr lang="en-US" dirty="0">
                <a:latin typeface="Menlo Regular"/>
                <a:cs typeface="Menlo Regular"/>
              </a:endParaRPr>
            </a:p>
          </p:txBody>
        </p:sp>
      </p:grpSp>
      <p:grpSp>
        <p:nvGrpSpPr>
          <p:cNvPr id="16" name="Group 15"/>
          <p:cNvGrpSpPr/>
          <p:nvPr/>
        </p:nvGrpSpPr>
        <p:grpSpPr>
          <a:xfrm>
            <a:off x="3959000" y="2492586"/>
            <a:ext cx="1296449" cy="2717421"/>
            <a:chOff x="4059492" y="3092214"/>
            <a:chExt cx="1296449" cy="2717421"/>
          </a:xfrm>
        </p:grpSpPr>
        <p:sp>
          <p:nvSpPr>
            <p:cNvPr id="4" name="TextBox 3"/>
            <p:cNvSpPr txBox="1"/>
            <p:nvPr/>
          </p:nvSpPr>
          <p:spPr>
            <a:xfrm>
              <a:off x="4474319" y="3092214"/>
              <a:ext cx="466794" cy="369332"/>
            </a:xfrm>
            <a:prstGeom prst="rect">
              <a:avLst/>
            </a:prstGeom>
            <a:noFill/>
          </p:spPr>
          <p:txBody>
            <a:bodyPr wrap="none" rtlCol="0">
              <a:spAutoFit/>
            </a:bodyPr>
            <a:lstStyle/>
            <a:p>
              <a:r>
                <a:rPr lang="en-US" u="sng" dirty="0" smtClean="0">
                  <a:latin typeface="Menlo Regular"/>
                  <a:cs typeface="Menlo Regular"/>
                </a:rPr>
                <a:t>T2</a:t>
              </a:r>
              <a:endParaRPr lang="en-US" u="sng" dirty="0">
                <a:latin typeface="Menlo Regular"/>
                <a:cs typeface="Menlo Regular"/>
              </a:endParaRPr>
            </a:p>
          </p:txBody>
        </p:sp>
        <p:sp>
          <p:nvSpPr>
            <p:cNvPr id="9" name="TextBox 8"/>
            <p:cNvSpPr txBox="1"/>
            <p:nvPr/>
          </p:nvSpPr>
          <p:spPr>
            <a:xfrm>
              <a:off x="4059492" y="3874910"/>
              <a:ext cx="1296449" cy="369332"/>
            </a:xfrm>
            <a:prstGeom prst="rect">
              <a:avLst/>
            </a:prstGeom>
            <a:noFill/>
          </p:spPr>
          <p:txBody>
            <a:bodyPr wrap="none" rtlCol="0">
              <a:spAutoFit/>
            </a:bodyPr>
            <a:lstStyle/>
            <a:p>
              <a:r>
                <a:rPr lang="en-US" dirty="0" smtClean="0">
                  <a:latin typeface="Menlo Regular"/>
                  <a:cs typeface="Menlo Regular"/>
                </a:rPr>
                <a:t>recv(c2</a:t>
              </a:r>
              <a:r>
                <a:rPr lang="en-US" dirty="0">
                  <a:latin typeface="Menlo Regular"/>
                  <a:cs typeface="Menlo Regular"/>
                </a:rPr>
                <a:t>)</a:t>
              </a:r>
            </a:p>
          </p:txBody>
        </p:sp>
        <p:sp>
          <p:nvSpPr>
            <p:cNvPr id="10" name="TextBox 9"/>
            <p:cNvSpPr txBox="1"/>
            <p:nvPr/>
          </p:nvSpPr>
          <p:spPr>
            <a:xfrm>
              <a:off x="4406924" y="4657606"/>
              <a:ext cx="601584" cy="369332"/>
            </a:xfrm>
            <a:prstGeom prst="rect">
              <a:avLst/>
            </a:prstGeom>
            <a:noFill/>
          </p:spPr>
          <p:txBody>
            <a:bodyPr wrap="none" rtlCol="0">
              <a:spAutoFit/>
            </a:bodyPr>
            <a:lstStyle/>
            <a:p>
              <a:r>
                <a:rPr lang="en-US" dirty="0" smtClean="0">
                  <a:latin typeface="Menlo Regular"/>
                  <a:cs typeface="Menlo Regular"/>
                </a:rPr>
                <a:t>g()</a:t>
              </a:r>
              <a:endParaRPr lang="en-US" dirty="0">
                <a:latin typeface="Menlo Regular"/>
                <a:cs typeface="Menlo Regular"/>
              </a:endParaRPr>
            </a:p>
          </p:txBody>
        </p:sp>
        <p:sp>
          <p:nvSpPr>
            <p:cNvPr id="11" name="TextBox 10"/>
            <p:cNvSpPr txBox="1"/>
            <p:nvPr/>
          </p:nvSpPr>
          <p:spPr>
            <a:xfrm>
              <a:off x="4059492" y="5440303"/>
              <a:ext cx="1296449" cy="369332"/>
            </a:xfrm>
            <a:prstGeom prst="rect">
              <a:avLst/>
            </a:prstGeom>
            <a:noFill/>
          </p:spPr>
          <p:txBody>
            <a:bodyPr wrap="none" rtlCol="0">
              <a:spAutoFit/>
            </a:bodyPr>
            <a:lstStyle/>
            <a:p>
              <a:r>
                <a:rPr lang="en-US" dirty="0" smtClean="0">
                  <a:latin typeface="Menlo Regular"/>
                  <a:cs typeface="Menlo Regular"/>
                </a:rPr>
                <a:t>recv(c1)</a:t>
              </a:r>
              <a:endParaRPr lang="en-US" dirty="0">
                <a:latin typeface="Menlo Regular"/>
                <a:cs typeface="Menlo Regular"/>
              </a:endParaRPr>
            </a:p>
          </p:txBody>
        </p:sp>
      </p:grpSp>
      <p:grpSp>
        <p:nvGrpSpPr>
          <p:cNvPr id="15" name="Group 14"/>
          <p:cNvGrpSpPr/>
          <p:nvPr/>
        </p:nvGrpSpPr>
        <p:grpSpPr>
          <a:xfrm>
            <a:off x="5707670" y="2503874"/>
            <a:ext cx="1713367" cy="2697666"/>
            <a:chOff x="5707670" y="3103502"/>
            <a:chExt cx="1713367" cy="2697666"/>
          </a:xfrm>
        </p:grpSpPr>
        <p:sp>
          <p:nvSpPr>
            <p:cNvPr id="5" name="TextBox 4"/>
            <p:cNvSpPr txBox="1"/>
            <p:nvPr/>
          </p:nvSpPr>
          <p:spPr>
            <a:xfrm>
              <a:off x="6333047" y="3103502"/>
              <a:ext cx="462612" cy="369332"/>
            </a:xfrm>
            <a:prstGeom prst="rect">
              <a:avLst/>
            </a:prstGeom>
            <a:noFill/>
          </p:spPr>
          <p:txBody>
            <a:bodyPr wrap="none" rtlCol="0">
              <a:spAutoFit/>
            </a:bodyPr>
            <a:lstStyle/>
            <a:p>
              <a:r>
                <a:rPr lang="en-US" u="sng" dirty="0" smtClean="0">
                  <a:latin typeface="Menlo Regular"/>
                  <a:cs typeface="Menlo Regular"/>
                </a:rPr>
                <a:t>T3</a:t>
              </a:r>
              <a:endParaRPr lang="en-US" u="sng" dirty="0">
                <a:latin typeface="Menlo Regular"/>
                <a:cs typeface="Menlo Regular"/>
              </a:endParaRPr>
            </a:p>
          </p:txBody>
        </p:sp>
        <p:sp>
          <p:nvSpPr>
            <p:cNvPr id="12" name="TextBox 11"/>
            <p:cNvSpPr txBox="1"/>
            <p:nvPr/>
          </p:nvSpPr>
          <p:spPr>
            <a:xfrm>
              <a:off x="5707670" y="3866443"/>
              <a:ext cx="1713367" cy="369332"/>
            </a:xfrm>
            <a:prstGeom prst="rect">
              <a:avLst/>
            </a:prstGeom>
            <a:noFill/>
          </p:spPr>
          <p:txBody>
            <a:bodyPr wrap="none" rtlCol="0">
              <a:spAutoFit/>
            </a:bodyPr>
            <a:lstStyle/>
            <a:p>
              <a:r>
                <a:rPr lang="en-US" dirty="0" smtClean="0">
                  <a:latin typeface="Menlo Regular"/>
                  <a:cs typeface="Menlo Regular"/>
                </a:rPr>
                <a:t>send(c2,v3)</a:t>
              </a:r>
              <a:endParaRPr lang="en-US" dirty="0">
                <a:latin typeface="Menlo Regular"/>
                <a:cs typeface="Menlo Regular"/>
              </a:endParaRPr>
            </a:p>
          </p:txBody>
        </p:sp>
        <p:sp>
          <p:nvSpPr>
            <p:cNvPr id="13" name="TextBox 12"/>
            <p:cNvSpPr txBox="1"/>
            <p:nvPr/>
          </p:nvSpPr>
          <p:spPr>
            <a:xfrm>
              <a:off x="6263561" y="4649139"/>
              <a:ext cx="601584" cy="369332"/>
            </a:xfrm>
            <a:prstGeom prst="rect">
              <a:avLst/>
            </a:prstGeom>
            <a:noFill/>
          </p:spPr>
          <p:txBody>
            <a:bodyPr wrap="none" rtlCol="0">
              <a:spAutoFit/>
            </a:bodyPr>
            <a:lstStyle/>
            <a:p>
              <a:r>
                <a:rPr lang="en-US" dirty="0">
                  <a:latin typeface="Menlo Regular"/>
                  <a:cs typeface="Menlo Regular"/>
                </a:rPr>
                <a:t>h</a:t>
              </a:r>
              <a:r>
                <a:rPr lang="en-US" dirty="0" smtClean="0">
                  <a:latin typeface="Menlo Regular"/>
                  <a:cs typeface="Menlo Regular"/>
                </a:rPr>
                <a:t>()</a:t>
              </a:r>
              <a:endParaRPr lang="en-US" dirty="0">
                <a:latin typeface="Menlo Regular"/>
                <a:cs typeface="Menlo Regular"/>
              </a:endParaRPr>
            </a:p>
          </p:txBody>
        </p:sp>
        <p:sp>
          <p:nvSpPr>
            <p:cNvPr id="14" name="TextBox 13"/>
            <p:cNvSpPr txBox="1"/>
            <p:nvPr/>
          </p:nvSpPr>
          <p:spPr>
            <a:xfrm>
              <a:off x="5916129" y="5431836"/>
              <a:ext cx="1296449" cy="369332"/>
            </a:xfrm>
            <a:prstGeom prst="rect">
              <a:avLst/>
            </a:prstGeom>
            <a:noFill/>
          </p:spPr>
          <p:txBody>
            <a:bodyPr wrap="none" rtlCol="0">
              <a:spAutoFit/>
            </a:bodyPr>
            <a:lstStyle/>
            <a:p>
              <a:r>
                <a:rPr lang="en-US" dirty="0" smtClean="0">
                  <a:latin typeface="Menlo Regular"/>
                  <a:cs typeface="Menlo Regular"/>
                </a:rPr>
                <a:t>recv(c2)</a:t>
              </a:r>
              <a:endParaRPr lang="en-US" dirty="0">
                <a:latin typeface="Menlo Regular"/>
                <a:cs typeface="Menlo Regular"/>
              </a:endParaRPr>
            </a:p>
          </p:txBody>
        </p:sp>
      </p:grpSp>
      <p:cxnSp>
        <p:nvCxnSpPr>
          <p:cNvPr id="19" name="Straight Arrow Connector 18"/>
          <p:cNvCxnSpPr>
            <a:stCxn id="6" idx="2"/>
            <a:endCxn id="7" idx="0"/>
          </p:cNvCxnSpPr>
          <p:nvPr/>
        </p:nvCxnSpPr>
        <p:spPr>
          <a:xfrm>
            <a:off x="2649028" y="3644614"/>
            <a:ext cx="1068"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8" idx="0"/>
          </p:cNvCxnSpPr>
          <p:nvPr/>
        </p:nvCxnSpPr>
        <p:spPr>
          <a:xfrm>
            <a:off x="2650096"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2"/>
            <a:endCxn id="10" idx="0"/>
          </p:cNvCxnSpPr>
          <p:nvPr/>
        </p:nvCxnSpPr>
        <p:spPr>
          <a:xfrm flipH="1">
            <a:off x="4607224" y="3644614"/>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1" idx="0"/>
          </p:cNvCxnSpPr>
          <p:nvPr/>
        </p:nvCxnSpPr>
        <p:spPr>
          <a:xfrm>
            <a:off x="4607224" y="4427310"/>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2"/>
            <a:endCxn id="13" idx="0"/>
          </p:cNvCxnSpPr>
          <p:nvPr/>
        </p:nvCxnSpPr>
        <p:spPr>
          <a:xfrm flipH="1">
            <a:off x="6564353" y="3636147"/>
            <a:ext cx="1" cy="4133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3" idx="2"/>
            <a:endCxn id="14" idx="0"/>
          </p:cNvCxnSpPr>
          <p:nvPr/>
        </p:nvCxnSpPr>
        <p:spPr>
          <a:xfrm>
            <a:off x="6564353" y="4418843"/>
            <a:ext cx="1" cy="4133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5255449" y="2983371"/>
            <a:ext cx="452221" cy="462466"/>
            <a:chOff x="5255449" y="3519589"/>
            <a:chExt cx="452221" cy="462466"/>
          </a:xfrm>
        </p:grpSpPr>
        <p:cxnSp>
          <p:nvCxnSpPr>
            <p:cNvPr id="37" name="Straight Arrow Connector 36"/>
            <p:cNvCxnSpPr>
              <a:stCxn id="9" idx="3"/>
              <a:endCxn id="12" idx="1"/>
            </p:cNvCxnSpPr>
            <p:nvPr/>
          </p:nvCxnSpPr>
          <p:spPr>
            <a:xfrm flipV="1">
              <a:off x="5255449" y="3973588"/>
              <a:ext cx="452221" cy="8467"/>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287519" y="3519589"/>
              <a:ext cx="395777" cy="400110"/>
            </a:xfrm>
            <a:prstGeom prst="rect">
              <a:avLst/>
            </a:prstGeom>
            <a:noFill/>
          </p:spPr>
          <p:txBody>
            <a:bodyPr wrap="square" rtlCol="0">
              <a:spAutoFit/>
            </a:bodyPr>
            <a:lstStyle/>
            <a:p>
              <a:r>
                <a:rPr lang="en-US" sz="2000" dirty="0" smtClean="0">
                  <a:latin typeface="Lucida Calligraphy"/>
                  <a:cs typeface="Lucida Calligraphy"/>
                </a:rPr>
                <a:t>C</a:t>
              </a:r>
              <a:endParaRPr lang="en-US" sz="2000" dirty="0">
                <a:latin typeface="Lucida Calligraphy"/>
                <a:cs typeface="Lucida Calligraphy"/>
              </a:endParaRPr>
            </a:p>
          </p:txBody>
        </p:sp>
      </p:grpSp>
      <p:grpSp>
        <p:nvGrpSpPr>
          <p:cNvPr id="69" name="Group 68"/>
          <p:cNvGrpSpPr/>
          <p:nvPr/>
        </p:nvGrpSpPr>
        <p:grpSpPr>
          <a:xfrm>
            <a:off x="3589309" y="3459948"/>
            <a:ext cx="592655" cy="1565393"/>
            <a:chOff x="3575198" y="3996166"/>
            <a:chExt cx="592655" cy="1565393"/>
          </a:xfrm>
        </p:grpSpPr>
        <p:cxnSp>
          <p:nvCxnSpPr>
            <p:cNvPr id="38" name="Straight Arrow Connector 37"/>
            <p:cNvCxnSpPr>
              <a:stCxn id="6" idx="3"/>
              <a:endCxn id="11" idx="1"/>
            </p:cNvCxnSpPr>
            <p:nvPr/>
          </p:nvCxnSpPr>
          <p:spPr>
            <a:xfrm>
              <a:off x="3575198" y="3996166"/>
              <a:ext cx="383802"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772076" y="4743452"/>
              <a:ext cx="395777" cy="400110"/>
            </a:xfrm>
            <a:prstGeom prst="rect">
              <a:avLst/>
            </a:prstGeom>
            <a:noFill/>
          </p:spPr>
          <p:txBody>
            <a:bodyPr wrap="square" rtlCol="0">
              <a:spAutoFit/>
            </a:bodyPr>
            <a:lstStyle/>
            <a:p>
              <a:r>
                <a:rPr lang="en-US" sz="2000" dirty="0" smtClean="0">
                  <a:latin typeface="Lucida Calligraphy"/>
                  <a:cs typeface="Lucida Calligraphy"/>
                </a:rPr>
                <a:t>B</a:t>
              </a:r>
              <a:endParaRPr lang="en-US" sz="2000" dirty="0">
                <a:latin typeface="Lucida Calligraphy"/>
                <a:cs typeface="Lucida Calligraphy"/>
              </a:endParaRPr>
            </a:p>
          </p:txBody>
        </p:sp>
      </p:grpSp>
      <p:grpSp>
        <p:nvGrpSpPr>
          <p:cNvPr id="33" name="Group 32"/>
          <p:cNvGrpSpPr/>
          <p:nvPr/>
        </p:nvGrpSpPr>
        <p:grpSpPr>
          <a:xfrm>
            <a:off x="3267201" y="3459948"/>
            <a:ext cx="691799" cy="1565393"/>
            <a:chOff x="3100690" y="3843766"/>
            <a:chExt cx="691799" cy="1565393"/>
          </a:xfrm>
        </p:grpSpPr>
        <p:cxnSp>
          <p:nvCxnSpPr>
            <p:cNvPr id="34" name="Straight Arrow Connector 33"/>
            <p:cNvCxnSpPr>
              <a:stCxn id="9" idx="1"/>
            </p:cNvCxnSpPr>
            <p:nvPr/>
          </p:nvCxnSpPr>
          <p:spPr>
            <a:xfrm flipH="1">
              <a:off x="3340270" y="3843766"/>
              <a:ext cx="452219" cy="1565393"/>
            </a:xfrm>
            <a:prstGeom prst="straightConnector1">
              <a:avLst/>
            </a:prstGeom>
            <a:ln>
              <a:solidFill>
                <a:srgbClr val="660066"/>
              </a:solidFill>
              <a:prstDash val="sys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100690" y="4602606"/>
              <a:ext cx="395777" cy="400110"/>
            </a:xfrm>
            <a:prstGeom prst="rect">
              <a:avLst/>
            </a:prstGeom>
            <a:noFill/>
          </p:spPr>
          <p:txBody>
            <a:bodyPr wrap="square" rtlCol="0">
              <a:spAutoFit/>
            </a:bodyPr>
            <a:lstStyle/>
            <a:p>
              <a:r>
                <a:rPr lang="en-US" sz="2000" dirty="0">
                  <a:latin typeface="Lucida Calligraphy"/>
                  <a:cs typeface="Lucida Calligraphy"/>
                </a:rPr>
                <a:t>A</a:t>
              </a:r>
            </a:p>
          </p:txBody>
        </p:sp>
      </p:grpSp>
      <p:sp>
        <p:nvSpPr>
          <p:cNvPr id="24" name="Rectangle 23"/>
          <p:cNvSpPr/>
          <p:nvPr/>
        </p:nvSpPr>
        <p:spPr>
          <a:xfrm>
            <a:off x="5292172" y="3241148"/>
            <a:ext cx="415498" cy="369332"/>
          </a:xfrm>
          <a:prstGeom prst="rect">
            <a:avLst/>
          </a:prstGeom>
          <a:ln>
            <a:noFill/>
          </a:ln>
        </p:spPr>
        <p:txBody>
          <a:bodyPr wrap="none">
            <a:spAutoFit/>
          </a:bodyPr>
          <a:lstStyle/>
          <a:p>
            <a:r>
              <a:rPr lang="en-US" dirty="0"/>
              <a:t>✘</a:t>
            </a:r>
          </a:p>
        </p:txBody>
      </p:sp>
      <p:sp>
        <p:nvSpPr>
          <p:cNvPr id="43" name="Title 3"/>
          <p:cNvSpPr txBox="1">
            <a:spLocks/>
          </p:cNvSpPr>
          <p:nvPr/>
        </p:nvSpPr>
        <p:spPr>
          <a:xfrm>
            <a:off x="489717" y="5559777"/>
            <a:ext cx="7768220" cy="917223"/>
          </a:xfrm>
          <a:prstGeom prst="rect">
            <a:avLst/>
          </a:prstGeom>
          <a:ln>
            <a:solidFill>
              <a:schemeClr val="tx1"/>
            </a:solid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Minion Pro"/>
                <a:cs typeface="Minion Pro"/>
              </a:rPr>
              <a:t>Theorem:</a:t>
            </a:r>
          </a:p>
          <a:p>
            <a:r>
              <a:rPr lang="en-US" sz="2400" dirty="0" smtClean="0">
                <a:latin typeface="Minion Pro"/>
                <a:cs typeface="Minion Pro"/>
              </a:rPr>
              <a:t>Cyclic dependence</a:t>
            </a:r>
            <a:r>
              <a:rPr lang="en-US" sz="2400" i="1" dirty="0" smtClean="0">
                <a:latin typeface="Minion Pro"/>
                <a:cs typeface="Minion Pro"/>
              </a:rPr>
              <a:t> </a:t>
            </a:r>
            <a:r>
              <a:rPr lang="en-US" sz="2400" dirty="0" smtClean="0">
                <a:latin typeface="Minion Pro"/>
                <a:cs typeface="Minion Pro"/>
              </a:rPr>
              <a:t>⇒ divergent behavior</a:t>
            </a:r>
            <a:endParaRPr lang="en-US" sz="2400" i="1" dirty="0">
              <a:latin typeface="Minion Pro"/>
              <a:cs typeface="Minion Pro"/>
            </a:endParaRPr>
          </a:p>
        </p:txBody>
      </p:sp>
      <p:pic>
        <p:nvPicPr>
          <p:cNvPr id="44" name="Picture 43"/>
          <p:cNvPicPr>
            <a:picLocks noChangeAspect="1"/>
          </p:cNvPicPr>
          <p:nvPr/>
        </p:nvPicPr>
        <p:blipFill>
          <a:blip r:embed="rId3"/>
          <a:stretch>
            <a:fillRect/>
          </a:stretch>
        </p:blipFill>
        <p:spPr>
          <a:xfrm>
            <a:off x="1277002" y="186265"/>
            <a:ext cx="6660444" cy="2068585"/>
          </a:xfrm>
          <a:prstGeom prst="rect">
            <a:avLst/>
          </a:prstGeom>
        </p:spPr>
      </p:pic>
      <p:sp>
        <p:nvSpPr>
          <p:cNvPr id="2" name="Slide Number Placeholder 1"/>
          <p:cNvSpPr>
            <a:spLocks noGrp="1"/>
          </p:cNvSpPr>
          <p:nvPr>
            <p:ph type="sldNum" sz="quarter" idx="12"/>
          </p:nvPr>
        </p:nvSpPr>
        <p:spPr/>
        <p:txBody>
          <a:bodyPr/>
          <a:lstStyle/>
          <a:p>
            <a:fld id="{8A92EBC0-2756-0B49-BBEC-14BFE17E3BFD}" type="slidenum">
              <a:rPr lang="en-US" smtClean="0"/>
              <a:t>30</a:t>
            </a:fld>
            <a:endParaRPr lang="en-US"/>
          </a:p>
        </p:txBody>
      </p:sp>
    </p:spTree>
    <p:custDataLst>
      <p:tags r:id="rId1"/>
    </p:custDataLst>
    <p:extLst>
      <p:ext uri="{BB962C8B-B14F-4D97-AF65-F5344CB8AC3E}">
        <p14:creationId xmlns:p14="http://schemas.microsoft.com/office/powerpoint/2010/main" val="324914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08000" y="245534"/>
            <a:ext cx="8156222"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Formalization</a:t>
            </a:r>
            <a:endParaRPr lang="en-US" dirty="0">
              <a:latin typeface="Minion Pro"/>
              <a:cs typeface="Minion Pro"/>
            </a:endParaRPr>
          </a:p>
        </p:txBody>
      </p:sp>
      <p:sp>
        <p:nvSpPr>
          <p:cNvPr id="5" name="TextBox 4"/>
          <p:cNvSpPr txBox="1"/>
          <p:nvPr/>
        </p:nvSpPr>
        <p:spPr>
          <a:xfrm>
            <a:off x="564475" y="1101942"/>
            <a:ext cx="2364750" cy="400110"/>
          </a:xfrm>
          <a:prstGeom prst="rect">
            <a:avLst/>
          </a:prstGeom>
          <a:noFill/>
        </p:spPr>
        <p:txBody>
          <a:bodyPr wrap="none" rtlCol="0">
            <a:spAutoFit/>
          </a:bodyPr>
          <a:lstStyle/>
          <a:p>
            <a:r>
              <a:rPr lang="en-US" sz="2000" dirty="0" smtClean="0">
                <a:latin typeface="Minion Pro"/>
                <a:cs typeface="Minion Pro"/>
              </a:rPr>
              <a:t>Reason axiomatically</a:t>
            </a:r>
            <a:endParaRPr lang="en-US" sz="2000" dirty="0">
              <a:latin typeface="Minion Pro"/>
              <a:cs typeface="Minion Pro"/>
            </a:endParaRPr>
          </a:p>
        </p:txBody>
      </p: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304" y="1255891"/>
            <a:ext cx="2163626" cy="24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extBox 17"/>
          <p:cNvSpPr txBox="1"/>
          <p:nvPr/>
        </p:nvSpPr>
        <p:spPr>
          <a:xfrm>
            <a:off x="508000" y="1709495"/>
            <a:ext cx="7781614" cy="400110"/>
          </a:xfrm>
          <a:prstGeom prst="rect">
            <a:avLst/>
          </a:prstGeom>
          <a:noFill/>
        </p:spPr>
        <p:txBody>
          <a:bodyPr wrap="none" rtlCol="0">
            <a:spAutoFit/>
          </a:bodyPr>
          <a:lstStyle/>
          <a:p>
            <a:r>
              <a:rPr lang="en-US" sz="2000" dirty="0" smtClean="0">
                <a:latin typeface="Minion Pro"/>
                <a:cs typeface="Minion Pro"/>
              </a:rPr>
              <a:t>Well-formed execution		  </a:t>
            </a:r>
            <a:r>
              <a:rPr lang="en-US" sz="2000" dirty="0" err="1" smtClean="0">
                <a:latin typeface="Minion Pro"/>
                <a:cs typeface="Minion Pro"/>
              </a:rPr>
              <a:t>Obs</a:t>
            </a:r>
            <a:r>
              <a:rPr lang="en-US" sz="2000" dirty="0" smtClean="0">
                <a:latin typeface="Minion Pro"/>
                <a:cs typeface="Minion Pro"/>
              </a:rPr>
              <a:t> (WF_Exec </a:t>
            </a:r>
            <a:r>
              <a:rPr lang="en-US" sz="2000" dirty="0">
                <a:latin typeface="Minion Pro"/>
                <a:cs typeface="Minion Pro"/>
              </a:rPr>
              <a:t>(</a:t>
            </a:r>
            <a:r>
              <a:rPr lang="en-US" sz="2000" dirty="0" smtClean="0">
                <a:latin typeface="Minion Pro"/>
                <a:cs typeface="Minion Pro"/>
              </a:rPr>
              <a:t>P)) </a:t>
            </a:r>
            <a:r>
              <a:rPr lang="en-US" sz="2000" dirty="0">
                <a:latin typeface="Minion Pro"/>
                <a:cs typeface="Minion Pro"/>
              </a:rPr>
              <a:t>∈ {Obs </a:t>
            </a:r>
            <a:r>
              <a:rPr lang="en-US" sz="2000" dirty="0" smtClean="0">
                <a:latin typeface="Minion Pro"/>
                <a:cs typeface="Minion Pro"/>
              </a:rPr>
              <a:t>(</a:t>
            </a:r>
            <a:r>
              <a:rPr lang="en-US" sz="2000" dirty="0" err="1" smtClean="0">
                <a:latin typeface="Minion Pro"/>
                <a:cs typeface="Minion Pro"/>
              </a:rPr>
              <a:t>Sync_Exec</a:t>
            </a:r>
            <a:r>
              <a:rPr lang="en-US" sz="2000" dirty="0" smtClean="0">
                <a:latin typeface="Minion Pro"/>
                <a:cs typeface="Minion Pro"/>
              </a:rPr>
              <a:t> (P))}</a:t>
            </a:r>
            <a:endParaRPr lang="en-US" sz="2000" dirty="0">
              <a:latin typeface="Minion Pro"/>
              <a:cs typeface="Minion Pro"/>
            </a:endParaRPr>
          </a:p>
        </p:txBody>
      </p:sp>
      <p:sp>
        <p:nvSpPr>
          <p:cNvPr id="19" name="Oval 2"/>
          <p:cNvSpPr>
            <a:spLocks/>
          </p:cNvSpPr>
          <p:nvPr/>
        </p:nvSpPr>
        <p:spPr bwMode="auto">
          <a:xfrm>
            <a:off x="5253929" y="2180475"/>
            <a:ext cx="2657186" cy="3190521"/>
          </a:xfrm>
          <a:prstGeom prst="ellipse">
            <a:avLst/>
          </a:prstGeom>
          <a:solidFill>
            <a:schemeClr val="accent2">
              <a:lumMod val="40000"/>
              <a:lumOff val="60000"/>
            </a:schemeClr>
          </a:solidFill>
          <a:ln w="9525" cap="flat">
            <a:solidFill>
              <a:schemeClr val="tx1"/>
            </a:solidFill>
            <a:prstDash val="solid"/>
            <a:round/>
            <a:headEnd type="none" w="med" len="med"/>
            <a:tailEnd type="none" w="med" len="med"/>
          </a:ln>
          <a:effectLst/>
        </p:spPr>
        <p:txBody>
          <a:bodyPr lIns="0" tIns="0" rIns="0" bIns="0"/>
          <a:lstStyle/>
          <a:p>
            <a:pPr algn="ctr"/>
            <a:r>
              <a:rPr lang="en-US" sz="1400" dirty="0" smtClean="0"/>
              <a:t>All Executions</a:t>
            </a:r>
            <a:endParaRPr lang="en-US" sz="1400" dirty="0"/>
          </a:p>
        </p:txBody>
      </p:sp>
      <p:sp>
        <p:nvSpPr>
          <p:cNvPr id="21" name="Oval 4"/>
          <p:cNvSpPr>
            <a:spLocks/>
          </p:cNvSpPr>
          <p:nvPr/>
        </p:nvSpPr>
        <p:spPr bwMode="auto">
          <a:xfrm>
            <a:off x="5499788" y="2970697"/>
            <a:ext cx="2165469" cy="2400299"/>
          </a:xfrm>
          <a:prstGeom prst="ellipse">
            <a:avLst/>
          </a:prstGeom>
          <a:solidFill>
            <a:schemeClr val="accent3">
              <a:lumMod val="60000"/>
              <a:lumOff val="40000"/>
            </a:schemeClr>
          </a:solidFill>
          <a:ln w="9525" cap="flat">
            <a:solidFill>
              <a:schemeClr val="tx1"/>
            </a:solidFill>
            <a:prstDash val="solid"/>
            <a:round/>
            <a:headEnd type="none" w="med" len="med"/>
            <a:tailEnd type="none" w="med" len="med"/>
          </a:ln>
        </p:spPr>
        <p:txBody>
          <a:bodyPr lIns="0" tIns="0" rIns="0" bIns="0"/>
          <a:lstStyle/>
          <a:p>
            <a:pPr algn="ctr"/>
            <a:r>
              <a:rPr lang="en-US" sz="1400" dirty="0" smtClean="0"/>
              <a:t>Well-formed executions</a:t>
            </a:r>
            <a:endParaRPr lang="en-US" sz="1400" dirty="0"/>
          </a:p>
        </p:txBody>
      </p:sp>
      <p:sp>
        <p:nvSpPr>
          <p:cNvPr id="29" name="Oval 4"/>
          <p:cNvSpPr>
            <a:spLocks/>
          </p:cNvSpPr>
          <p:nvPr/>
        </p:nvSpPr>
        <p:spPr bwMode="auto">
          <a:xfrm>
            <a:off x="5931588" y="3873808"/>
            <a:ext cx="1301868" cy="1185333"/>
          </a:xfrm>
          <a:prstGeom prst="ellipse">
            <a:avLst/>
          </a:prstGeom>
          <a:solidFill>
            <a:srgbClr val="C6D9F1"/>
          </a:solidFill>
          <a:ln w="9525" cap="flat">
            <a:solidFill>
              <a:schemeClr val="tx1"/>
            </a:solidFill>
            <a:prstDash val="solid"/>
            <a:round/>
            <a:headEnd type="none" w="med" len="med"/>
            <a:tailEnd type="none" w="med" len="med"/>
          </a:ln>
        </p:spPr>
        <p:txBody>
          <a:bodyPr lIns="0" tIns="0" rIns="0" bIns="0" anchor="ctr"/>
          <a:lstStyle/>
          <a:p>
            <a:pPr algn="ctr"/>
            <a:r>
              <a:rPr lang="en-US" sz="1400" dirty="0" smtClean="0"/>
              <a:t>Sync Executions</a:t>
            </a:r>
            <a:endParaRPr lang="en-US" sz="1400" dirty="0"/>
          </a:p>
        </p:txBody>
      </p:sp>
      <p:cxnSp>
        <p:nvCxnSpPr>
          <p:cNvPr id="31" name="Curved Connector 30"/>
          <p:cNvCxnSpPr>
            <a:endCxn id="32" idx="3"/>
          </p:cNvCxnSpPr>
          <p:nvPr/>
        </p:nvCxnSpPr>
        <p:spPr>
          <a:xfrm rot="10800000">
            <a:off x="4491615" y="3417772"/>
            <a:ext cx="1293911" cy="461665"/>
          </a:xfrm>
          <a:prstGeom prst="curvedConnector3">
            <a:avLst/>
          </a:prstGeom>
          <a:ln>
            <a:tailEnd type="arrow"/>
          </a:ln>
          <a:effectLst/>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780342" y="2956106"/>
            <a:ext cx="3711272" cy="923330"/>
          </a:xfrm>
          <a:prstGeom prst="rect">
            <a:avLst/>
          </a:prstGeom>
          <a:noFill/>
          <a:ln>
            <a:solidFill>
              <a:schemeClr val="tx1"/>
            </a:solidFill>
          </a:ln>
        </p:spPr>
        <p:txBody>
          <a:bodyPr wrap="none" rtlCol="0">
            <a:spAutoFit/>
          </a:bodyPr>
          <a:lstStyle/>
          <a:p>
            <a:pPr marL="285750" indent="-285750">
              <a:buFont typeface="Arial"/>
              <a:buChar char="•"/>
            </a:pPr>
            <a:r>
              <a:rPr lang="en-US" dirty="0" smtClean="0">
                <a:latin typeface="Minion Pro"/>
                <a:cs typeface="Minion Pro"/>
              </a:rPr>
              <a:t>No happens before cycle</a:t>
            </a:r>
          </a:p>
          <a:p>
            <a:pPr marL="285750" indent="-285750">
              <a:buFont typeface="Arial"/>
              <a:buChar char="•"/>
            </a:pPr>
            <a:r>
              <a:rPr lang="en-US" dirty="0" smtClean="0">
                <a:latin typeface="Minion Pro"/>
                <a:cs typeface="Minion Pro"/>
              </a:rPr>
              <a:t>Sensible intra-thread semantics</a:t>
            </a:r>
          </a:p>
          <a:p>
            <a:pPr marL="285750" indent="-285750">
              <a:buFont typeface="Arial"/>
              <a:buChar char="•"/>
            </a:pPr>
            <a:r>
              <a:rPr lang="en-US" dirty="0" smtClean="0">
                <a:latin typeface="Minion Pro"/>
                <a:cs typeface="Minion Pro"/>
              </a:rPr>
              <a:t>No outstanding speculative actions</a:t>
            </a:r>
            <a:endParaRPr lang="en-US" dirty="0">
              <a:latin typeface="Minion Pro"/>
              <a:cs typeface="Minion Pro"/>
            </a:endParaRPr>
          </a:p>
        </p:txBody>
      </p:sp>
      <p:sp>
        <p:nvSpPr>
          <p:cNvPr id="36" name="Oval Callout 35"/>
          <p:cNvSpPr/>
          <p:nvPr/>
        </p:nvSpPr>
        <p:spPr>
          <a:xfrm>
            <a:off x="1636858" y="4330990"/>
            <a:ext cx="2370667" cy="677334"/>
          </a:xfrm>
          <a:prstGeom prst="wedgeEllipseCallout">
            <a:avLst>
              <a:gd name="adj1" fmla="val -22817"/>
              <a:gd name="adj2" fmla="val -1125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omic Sans MS"/>
                <a:cs typeface="Comic Sans MS"/>
              </a:rPr>
              <a:t>Recipe for implementation</a:t>
            </a:r>
            <a:endParaRPr lang="en-US" sz="1600" dirty="0">
              <a:latin typeface="Comic Sans MS"/>
              <a:cs typeface="Comic Sans MS"/>
            </a:endParaRPr>
          </a:p>
        </p:txBody>
      </p:sp>
      <p:sp>
        <p:nvSpPr>
          <p:cNvPr id="3" name="Right Arrow 2"/>
          <p:cNvSpPr/>
          <p:nvPr/>
        </p:nvSpPr>
        <p:spPr>
          <a:xfrm rot="18900000">
            <a:off x="3010389" y="2394247"/>
            <a:ext cx="904878" cy="2409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323879" y="2249813"/>
            <a:ext cx="1052767" cy="369332"/>
          </a:xfrm>
          <a:prstGeom prst="rect">
            <a:avLst/>
          </a:prstGeom>
          <a:noFill/>
        </p:spPr>
        <p:txBody>
          <a:bodyPr wrap="none" rtlCol="0">
            <a:spAutoFit/>
          </a:bodyPr>
          <a:lstStyle/>
          <a:p>
            <a:r>
              <a:rPr lang="en-US" dirty="0" smtClean="0"/>
              <a:t>Theorem</a:t>
            </a:r>
            <a:endParaRPr lang="en-US" dirty="0"/>
          </a:p>
        </p:txBody>
      </p:sp>
      <p:sp>
        <p:nvSpPr>
          <p:cNvPr id="6" name="Slide Number Placeholder 5"/>
          <p:cNvSpPr>
            <a:spLocks noGrp="1"/>
          </p:cNvSpPr>
          <p:nvPr>
            <p:ph type="sldNum" sz="quarter" idx="12"/>
          </p:nvPr>
        </p:nvSpPr>
        <p:spPr/>
        <p:txBody>
          <a:bodyPr/>
          <a:lstStyle/>
          <a:p>
            <a:fld id="{8A92EBC0-2756-0B49-BBEC-14BFE17E3BFD}" type="slidenum">
              <a:rPr lang="en-US" smtClean="0"/>
              <a:t>31</a:t>
            </a:fld>
            <a:endParaRPr lang="en-US"/>
          </a:p>
        </p:txBody>
      </p:sp>
    </p:spTree>
    <p:custDataLst>
      <p:tags r:id="rId1"/>
    </p:custDataLst>
    <p:extLst>
      <p:ext uri="{BB962C8B-B14F-4D97-AF65-F5344CB8AC3E}">
        <p14:creationId xmlns:p14="http://schemas.microsoft.com/office/powerpoint/2010/main" val="3962741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1" grpId="0" animBg="1"/>
      <p:bldP spid="29" grpId="0" animBg="1"/>
      <p:bldP spid="32" grpId="0" animBg="1"/>
      <p:bldP spid="36" grpId="0" animBg="1"/>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93889" y="228601"/>
            <a:ext cx="8156223"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Implementation</a:t>
            </a:r>
            <a:endParaRPr lang="en-US" dirty="0">
              <a:latin typeface="Minion Pro"/>
              <a:cs typeface="Minion Pro"/>
            </a:endParaRPr>
          </a:p>
        </p:txBody>
      </p:sp>
      <p:sp>
        <p:nvSpPr>
          <p:cNvPr id="20" name="Content Placeholder 2"/>
          <p:cNvSpPr txBox="1">
            <a:spLocks/>
          </p:cNvSpPr>
          <p:nvPr/>
        </p:nvSpPr>
        <p:spPr>
          <a:xfrm>
            <a:off x="508001" y="1176868"/>
            <a:ext cx="8469898" cy="5395381"/>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sz="2800" dirty="0" smtClean="0">
                <a:latin typeface="Minion Pro"/>
                <a:cs typeface="Minion Pro"/>
              </a:rPr>
              <a:t>Dependence graph ≡ Axiomatic execution</a:t>
            </a:r>
            <a:endParaRPr lang="en-US" sz="2400" dirty="0" smtClean="0">
              <a:latin typeface="Minion Pro"/>
              <a:cs typeface="Minion Pro"/>
            </a:endParaRPr>
          </a:p>
          <a:p>
            <a:pPr lvl="1">
              <a:lnSpc>
                <a:spcPct val="120000"/>
              </a:lnSpc>
            </a:pPr>
            <a:r>
              <a:rPr lang="en-US" sz="2400" dirty="0" smtClean="0">
                <a:solidFill>
                  <a:srgbClr val="0000FF"/>
                </a:solidFill>
                <a:latin typeface="Minion Pro"/>
                <a:cs typeface="Minion Pro"/>
              </a:rPr>
              <a:t>WF check</a:t>
            </a:r>
            <a:r>
              <a:rPr lang="en-US" sz="2400" dirty="0" smtClean="0">
                <a:latin typeface="Minion Pro"/>
                <a:cs typeface="Minion Pro"/>
              </a:rPr>
              <a:t> before observable actions</a:t>
            </a:r>
          </a:p>
          <a:p>
            <a:pPr lvl="1">
              <a:lnSpc>
                <a:spcPct val="120000"/>
              </a:lnSpc>
            </a:pPr>
            <a:r>
              <a:rPr lang="en-US" sz="2400" dirty="0" smtClean="0">
                <a:solidFill>
                  <a:srgbClr val="FF0000"/>
                </a:solidFill>
                <a:latin typeface="Minion Pro"/>
                <a:cs typeface="Minion Pro"/>
              </a:rPr>
              <a:t>Ill-formed?</a:t>
            </a:r>
            <a:r>
              <a:rPr lang="en-US" sz="2400" dirty="0" smtClean="0">
                <a:latin typeface="Minion Pro"/>
                <a:cs typeface="Minion Pro"/>
              </a:rPr>
              <a:t> Rollback and re-execute non-speculatively – </a:t>
            </a:r>
            <a:r>
              <a:rPr lang="en-US" sz="2400" dirty="0" smtClean="0">
                <a:solidFill>
                  <a:srgbClr val="008000"/>
                </a:solidFill>
                <a:latin typeface="Minion Pro"/>
                <a:cs typeface="Minion Pro"/>
              </a:rPr>
              <a:t>Progress!</a:t>
            </a:r>
            <a:endParaRPr lang="en-US" sz="2400" dirty="0" smtClean="0">
              <a:latin typeface="Minion Pro"/>
              <a:cs typeface="Minion Pro"/>
            </a:endParaRPr>
          </a:p>
          <a:p>
            <a:pPr>
              <a:lnSpc>
                <a:spcPct val="120000"/>
              </a:lnSpc>
            </a:pPr>
            <a:r>
              <a:rPr lang="en-US" sz="2800" dirty="0" smtClean="0">
                <a:latin typeface="Minion Pro"/>
                <a:cs typeface="Minion Pro"/>
              </a:rPr>
              <a:t>Channel consistency</a:t>
            </a:r>
          </a:p>
          <a:p>
            <a:pPr lvl="1">
              <a:lnSpc>
                <a:spcPct val="120000"/>
              </a:lnSpc>
            </a:pPr>
            <a:r>
              <a:rPr lang="en-US" sz="2400" dirty="0">
                <a:solidFill>
                  <a:prstClr val="black"/>
                </a:solidFill>
                <a:latin typeface="Minion Pro"/>
                <a:cs typeface="Minion Pro"/>
              </a:rPr>
              <a:t>Channel state </a:t>
            </a:r>
            <a:r>
              <a:rPr lang="en-US" sz="2400" i="1" dirty="0">
                <a:solidFill>
                  <a:srgbClr val="FF0000"/>
                </a:solidFill>
                <a:latin typeface="Minion Pro"/>
                <a:cs typeface="Minion Pro"/>
              </a:rPr>
              <a:t>replicas </a:t>
            </a:r>
            <a:r>
              <a:rPr lang="en-US" sz="2400" dirty="0">
                <a:latin typeface="Minion Pro"/>
                <a:cs typeface="Minion Pro"/>
              </a:rPr>
              <a:t>at each </a:t>
            </a:r>
            <a:r>
              <a:rPr lang="en-US" sz="2400" dirty="0" smtClean="0">
                <a:latin typeface="Minion Pro"/>
                <a:cs typeface="Minion Pro"/>
              </a:rPr>
              <a:t>site</a:t>
            </a:r>
            <a:endParaRPr lang="en-US" sz="2400" dirty="0" smtClean="0">
              <a:solidFill>
                <a:prstClr val="black"/>
              </a:solidFill>
              <a:latin typeface="Minion Pro"/>
              <a:cs typeface="Minion Pro"/>
            </a:endParaRPr>
          </a:p>
          <a:p>
            <a:pPr lvl="1">
              <a:lnSpc>
                <a:spcPct val="120000"/>
              </a:lnSpc>
            </a:pPr>
            <a:r>
              <a:rPr lang="en-US" sz="2400" dirty="0" smtClean="0">
                <a:solidFill>
                  <a:prstClr val="black"/>
                </a:solidFill>
                <a:latin typeface="Minion Pro"/>
                <a:cs typeface="Minion Pro"/>
              </a:rPr>
              <a:t>Preserve CML semantics – </a:t>
            </a:r>
            <a:r>
              <a:rPr lang="en-US" sz="2400" dirty="0" smtClean="0">
                <a:solidFill>
                  <a:srgbClr val="FF0000"/>
                </a:solidFill>
                <a:latin typeface="Minion Pro"/>
                <a:cs typeface="Minion Pro"/>
              </a:rPr>
              <a:t>Strong consistency!</a:t>
            </a:r>
          </a:p>
          <a:p>
            <a:pPr lvl="1">
              <a:lnSpc>
                <a:spcPct val="120000"/>
              </a:lnSpc>
            </a:pPr>
            <a:r>
              <a:rPr lang="en-US" sz="2400" i="1" dirty="0" smtClean="0">
                <a:solidFill>
                  <a:srgbClr val="008000"/>
                </a:solidFill>
                <a:latin typeface="Minion Pro"/>
                <a:cs typeface="Minion Pro"/>
              </a:rPr>
              <a:t>Recover strong consistency using speculative execution</a:t>
            </a:r>
          </a:p>
          <a:p>
            <a:pPr>
              <a:lnSpc>
                <a:spcPct val="120000"/>
              </a:lnSpc>
            </a:pPr>
            <a:r>
              <a:rPr lang="en-US" sz="2800" dirty="0" smtClean="0">
                <a:latin typeface="Minion Pro"/>
                <a:cs typeface="Minion Pro"/>
              </a:rPr>
              <a:t>Mutable </a:t>
            </a:r>
            <a:r>
              <a:rPr lang="en-US" sz="2800" dirty="0">
                <a:latin typeface="Minion Pro"/>
                <a:cs typeface="Minion Pro"/>
              </a:rPr>
              <a:t>references</a:t>
            </a:r>
          </a:p>
          <a:p>
            <a:pPr lvl="1">
              <a:lnSpc>
                <a:spcPct val="120000"/>
              </a:lnSpc>
            </a:pPr>
            <a:r>
              <a:rPr lang="en-US" sz="2400" i="1" dirty="0" smtClean="0">
                <a:solidFill>
                  <a:srgbClr val="FF0000"/>
                </a:solidFill>
                <a:latin typeface="Minion Pro"/>
                <a:cs typeface="Minion Pro"/>
              </a:rPr>
              <a:t>Cross-site references are prohibited</a:t>
            </a:r>
            <a:endParaRPr lang="en-US" sz="2400" i="1" dirty="0">
              <a:solidFill>
                <a:srgbClr val="FF0000"/>
              </a:solidFill>
              <a:latin typeface="Minion Pro"/>
              <a:cs typeface="Minion Pro"/>
            </a:endParaRPr>
          </a:p>
          <a:p>
            <a:pPr lvl="1">
              <a:lnSpc>
                <a:spcPct val="120000"/>
              </a:lnSpc>
            </a:pPr>
            <a:r>
              <a:rPr lang="en-US" sz="2400" dirty="0">
                <a:latin typeface="Minion Pro"/>
                <a:cs typeface="Minion Pro"/>
              </a:rPr>
              <a:t>Checkpoint </a:t>
            </a:r>
            <a:r>
              <a:rPr lang="en-US" sz="2400" dirty="0">
                <a:latin typeface="Minion Pro"/>
                <a:cs typeface="Minion Pro"/>
                <a:sym typeface="Wingdings"/>
              </a:rPr>
              <a:t> </a:t>
            </a:r>
            <a:r>
              <a:rPr lang="en-US" sz="2400" i="1" dirty="0">
                <a:solidFill>
                  <a:srgbClr val="008000"/>
                </a:solidFill>
                <a:latin typeface="Minion Pro"/>
                <a:cs typeface="Minion Pro"/>
                <a:sym typeface="Wingdings"/>
              </a:rPr>
              <a:t>local </a:t>
            </a:r>
            <a:r>
              <a:rPr lang="en-US" sz="2400" i="1" dirty="0">
                <a:solidFill>
                  <a:srgbClr val="008000"/>
                </a:solidFill>
                <a:latin typeface="Minion Pro"/>
                <a:cs typeface="Minion Pro"/>
              </a:rPr>
              <a:t>continuation capture + communication log</a:t>
            </a:r>
            <a:endParaRPr lang="en-US" i="1" dirty="0" smtClean="0">
              <a:solidFill>
                <a:srgbClr val="008000"/>
              </a:solidFill>
              <a:latin typeface="Minion Pro"/>
              <a:cs typeface="Minion Pro"/>
            </a:endParaRPr>
          </a:p>
          <a:p>
            <a:pPr marL="0" indent="0">
              <a:lnSpc>
                <a:spcPct val="120000"/>
              </a:lnSpc>
              <a:buNone/>
            </a:pPr>
            <a:endParaRPr lang="en-US" sz="2400" dirty="0" smtClean="0">
              <a:latin typeface="Minion Pro"/>
              <a:cs typeface="Minion Pro"/>
            </a:endParaRPr>
          </a:p>
        </p:txBody>
      </p:sp>
      <p:sp>
        <p:nvSpPr>
          <p:cNvPr id="3" name="Slide Number Placeholder 2"/>
          <p:cNvSpPr>
            <a:spLocks noGrp="1"/>
          </p:cNvSpPr>
          <p:nvPr>
            <p:ph type="sldNum" sz="quarter" idx="12"/>
          </p:nvPr>
        </p:nvSpPr>
        <p:spPr/>
        <p:txBody>
          <a:bodyPr/>
          <a:lstStyle/>
          <a:p>
            <a:fld id="{8A92EBC0-2756-0B49-BBEC-14BFE17E3BFD}" type="slidenum">
              <a:rPr lang="en-US" smtClean="0"/>
              <a:t>32</a:t>
            </a:fld>
            <a:endParaRPr lang="en-US"/>
          </a:p>
        </p:txBody>
      </p:sp>
    </p:spTree>
    <p:custDataLst>
      <p:tags r:id="rId1"/>
    </p:custDataLst>
    <p:extLst>
      <p:ext uri="{BB962C8B-B14F-4D97-AF65-F5344CB8AC3E}">
        <p14:creationId xmlns:p14="http://schemas.microsoft.com/office/powerpoint/2010/main" val="1881371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Results</a:t>
            </a:r>
            <a:endParaRPr lang="en-US" dirty="0">
              <a:latin typeface="Minion Pro"/>
              <a:cs typeface="Minion Pro"/>
            </a:endParaRPr>
          </a:p>
        </p:txBody>
      </p:sp>
      <p:sp>
        <p:nvSpPr>
          <p:cNvPr id="20" name="Content Placeholder 2"/>
          <p:cNvSpPr txBox="1">
            <a:spLocks/>
          </p:cNvSpPr>
          <p:nvPr/>
        </p:nvSpPr>
        <p:spPr>
          <a:xfrm>
            <a:off x="508001" y="1176869"/>
            <a:ext cx="8469898" cy="52577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Minion Pro"/>
                <a:cs typeface="Minion Pro"/>
              </a:rPr>
              <a:t>Benchmark: </a:t>
            </a:r>
            <a:r>
              <a:rPr lang="en-US" sz="2000" dirty="0" smtClean="0">
                <a:latin typeface="Minion Pro"/>
                <a:cs typeface="Minion Pro"/>
              </a:rPr>
              <a:t>Optimistic OLTP &amp; P2P Collaborative editing</a:t>
            </a:r>
          </a:p>
          <a:p>
            <a:endParaRPr lang="en-US" sz="2400" dirty="0" smtClean="0">
              <a:latin typeface="Minion Pro"/>
              <a:cs typeface="Minion Pro"/>
            </a:endParaRPr>
          </a:p>
        </p:txBody>
      </p:sp>
      <p:pic>
        <p:nvPicPr>
          <p:cNvPr id="3" name="Picture 2"/>
          <p:cNvPicPr>
            <a:picLocks noChangeAspect="1"/>
          </p:cNvPicPr>
          <p:nvPr/>
        </p:nvPicPr>
        <p:blipFill>
          <a:blip r:embed="rId4"/>
          <a:stretch>
            <a:fillRect/>
          </a:stretch>
        </p:blipFill>
        <p:spPr>
          <a:xfrm>
            <a:off x="902207" y="1912165"/>
            <a:ext cx="7333047" cy="2730390"/>
          </a:xfrm>
          <a:prstGeom prst="rect">
            <a:avLst/>
          </a:prstGeom>
        </p:spPr>
      </p:pic>
      <p:sp>
        <p:nvSpPr>
          <p:cNvPr id="4" name="TextBox 3"/>
          <p:cNvSpPr txBox="1"/>
          <p:nvPr/>
        </p:nvSpPr>
        <p:spPr>
          <a:xfrm>
            <a:off x="1479550" y="4505446"/>
            <a:ext cx="2351926" cy="923330"/>
          </a:xfrm>
          <a:prstGeom prst="rect">
            <a:avLst/>
          </a:prstGeom>
          <a:noFill/>
        </p:spPr>
        <p:txBody>
          <a:bodyPr wrap="none" rtlCol="0">
            <a:spAutoFit/>
          </a:bodyPr>
          <a:lstStyle/>
          <a:p>
            <a:r>
              <a:rPr lang="en-US" dirty="0" smtClean="0">
                <a:solidFill>
                  <a:srgbClr val="008000"/>
                </a:solidFill>
                <a:latin typeface="Minion Pro"/>
                <a:cs typeface="Minion Pro"/>
              </a:rPr>
              <a:t>5.8X</a:t>
            </a:r>
            <a:r>
              <a:rPr lang="en-US" dirty="0" smtClean="0">
                <a:latin typeface="Minion Pro"/>
                <a:cs typeface="Minion Pro"/>
              </a:rPr>
              <a:t> faster than sync</a:t>
            </a:r>
          </a:p>
          <a:p>
            <a:r>
              <a:rPr lang="en-US" dirty="0" smtClean="0">
                <a:solidFill>
                  <a:srgbClr val="FF0000"/>
                </a:solidFill>
                <a:latin typeface="Minion Pro"/>
                <a:cs typeface="Minion Pro"/>
              </a:rPr>
              <a:t>1.4X</a:t>
            </a:r>
            <a:r>
              <a:rPr lang="en-US" dirty="0" smtClean="0">
                <a:latin typeface="Minion Pro"/>
                <a:cs typeface="Minion Pro"/>
              </a:rPr>
              <a:t> slower than </a:t>
            </a:r>
            <a:r>
              <a:rPr lang="en-US" dirty="0" err="1" smtClean="0">
                <a:latin typeface="Minion Pro"/>
                <a:cs typeface="Minion Pro"/>
              </a:rPr>
              <a:t>async</a:t>
            </a:r>
            <a:endParaRPr lang="en-US" dirty="0">
              <a:latin typeface="Minion Pro"/>
              <a:cs typeface="Minion Pro"/>
            </a:endParaRPr>
          </a:p>
          <a:p>
            <a:r>
              <a:rPr lang="en-US" dirty="0" smtClean="0">
                <a:latin typeface="Minion Pro"/>
                <a:cs typeface="Minion Pro"/>
              </a:rPr>
              <a:t>          @ 48 clients</a:t>
            </a:r>
            <a:endParaRPr lang="en-US" dirty="0">
              <a:latin typeface="Minion Pro"/>
              <a:cs typeface="Minion Pro"/>
            </a:endParaRPr>
          </a:p>
        </p:txBody>
      </p:sp>
      <p:sp>
        <p:nvSpPr>
          <p:cNvPr id="23" name="TextBox 22"/>
          <p:cNvSpPr txBox="1"/>
          <p:nvPr/>
        </p:nvSpPr>
        <p:spPr>
          <a:xfrm>
            <a:off x="5711352" y="4505446"/>
            <a:ext cx="2300630" cy="923330"/>
          </a:xfrm>
          <a:prstGeom prst="rect">
            <a:avLst/>
          </a:prstGeom>
          <a:noFill/>
        </p:spPr>
        <p:txBody>
          <a:bodyPr wrap="none" rtlCol="0">
            <a:spAutoFit/>
          </a:bodyPr>
          <a:lstStyle/>
          <a:p>
            <a:r>
              <a:rPr lang="en-US" dirty="0" smtClean="0">
                <a:solidFill>
                  <a:srgbClr val="008000"/>
                </a:solidFill>
                <a:latin typeface="Minion Pro"/>
                <a:cs typeface="Minion Pro"/>
              </a:rPr>
              <a:t>7.6X</a:t>
            </a:r>
            <a:r>
              <a:rPr lang="en-US" dirty="0" smtClean="0">
                <a:latin typeface="Minion Pro"/>
                <a:cs typeface="Minion Pro"/>
              </a:rPr>
              <a:t> faster than sync</a:t>
            </a:r>
          </a:p>
          <a:p>
            <a:r>
              <a:rPr lang="en-US" dirty="0" smtClean="0">
                <a:solidFill>
                  <a:srgbClr val="FF0000"/>
                </a:solidFill>
                <a:latin typeface="Minion Pro"/>
                <a:cs typeface="Minion Pro"/>
              </a:rPr>
              <a:t>2.3X</a:t>
            </a:r>
            <a:r>
              <a:rPr lang="en-US" dirty="0" smtClean="0">
                <a:latin typeface="Minion Pro"/>
                <a:cs typeface="Minion Pro"/>
              </a:rPr>
              <a:t> slower than </a:t>
            </a:r>
            <a:r>
              <a:rPr lang="en-US" dirty="0" err="1" smtClean="0">
                <a:latin typeface="Minion Pro"/>
                <a:cs typeface="Minion Pro"/>
              </a:rPr>
              <a:t>async</a:t>
            </a:r>
            <a:endParaRPr lang="en-US" dirty="0" smtClean="0">
              <a:latin typeface="Minion Pro"/>
              <a:cs typeface="Minion Pro"/>
            </a:endParaRPr>
          </a:p>
          <a:p>
            <a:r>
              <a:rPr lang="en-US" dirty="0" smtClean="0">
                <a:latin typeface="Minion Pro"/>
                <a:cs typeface="Minion Pro"/>
              </a:rPr>
              <a:t>         @ 6 authors</a:t>
            </a:r>
            <a:endParaRPr lang="en-US" dirty="0">
              <a:latin typeface="Minion Pro"/>
              <a:cs typeface="Minion Pro"/>
            </a:endParaRPr>
          </a:p>
        </p:txBody>
      </p:sp>
      <p:sp>
        <p:nvSpPr>
          <p:cNvPr id="5" name="Rectangle 4"/>
          <p:cNvSpPr/>
          <p:nvPr/>
        </p:nvSpPr>
        <p:spPr>
          <a:xfrm>
            <a:off x="2421467" y="5604933"/>
            <a:ext cx="44196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Rx-CML </a:t>
            </a:r>
            <a:r>
              <a:rPr lang="en-US" i="1" dirty="0" smtClean="0">
                <a:sym typeface="Wingdings"/>
              </a:rPr>
              <a:t> </a:t>
            </a:r>
            <a:r>
              <a:rPr lang="en-US" i="1" dirty="0" smtClean="0"/>
              <a:t>efficient abstraction over </a:t>
            </a:r>
          </a:p>
          <a:p>
            <a:pPr algn="ctr"/>
            <a:r>
              <a:rPr lang="en-US" i="1" dirty="0" smtClean="0"/>
              <a:t>high-latency distributed systems!</a:t>
            </a:r>
            <a:endParaRPr lang="en-US" i="1" dirty="0"/>
          </a:p>
        </p:txBody>
      </p:sp>
      <p:sp>
        <p:nvSpPr>
          <p:cNvPr id="6" name="Slide Number Placeholder 5"/>
          <p:cNvSpPr>
            <a:spLocks noGrp="1"/>
          </p:cNvSpPr>
          <p:nvPr>
            <p:ph type="sldNum" sz="quarter" idx="12"/>
          </p:nvPr>
        </p:nvSpPr>
        <p:spPr/>
        <p:txBody>
          <a:bodyPr/>
          <a:lstStyle/>
          <a:p>
            <a:fld id="{8A92EBC0-2756-0B49-BBEC-14BFE17E3BFD}" type="slidenum">
              <a:rPr lang="en-US" smtClean="0"/>
              <a:t>33</a:t>
            </a:fld>
            <a:endParaRPr lang="en-US"/>
          </a:p>
        </p:txBody>
      </p:sp>
    </p:spTree>
    <p:custDataLst>
      <p:tags r:id="rId1"/>
    </p:custDataLst>
    <p:extLst>
      <p:ext uri="{BB962C8B-B14F-4D97-AF65-F5344CB8AC3E}">
        <p14:creationId xmlns:p14="http://schemas.microsoft.com/office/powerpoint/2010/main" val="3800929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11668"/>
            <a:ext cx="9144000"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latin typeface="Minion Pro"/>
                <a:cs typeface="Minion Pro"/>
              </a:rPr>
              <a:t>RxCML</a:t>
            </a:r>
            <a:r>
              <a:rPr lang="en-US" dirty="0" smtClean="0">
                <a:latin typeface="Minion Pro"/>
                <a:cs typeface="Minion Pro"/>
              </a:rPr>
              <a:t> : Conclusion</a:t>
            </a:r>
            <a:endParaRPr lang="en-US" dirty="0">
              <a:latin typeface="Minion Pro"/>
              <a:cs typeface="Minion Pro"/>
            </a:endParaRPr>
          </a:p>
        </p:txBody>
      </p:sp>
      <p:grpSp>
        <p:nvGrpSpPr>
          <p:cNvPr id="3" name="Group 2"/>
          <p:cNvGrpSpPr/>
          <p:nvPr/>
        </p:nvGrpSpPr>
        <p:grpSpPr>
          <a:xfrm>
            <a:off x="253995" y="2116666"/>
            <a:ext cx="2194275" cy="2358694"/>
            <a:chOff x="6230059" y="985596"/>
            <a:chExt cx="2802465" cy="2592982"/>
          </a:xfrm>
        </p:grpSpPr>
        <p:sp>
          <p:nvSpPr>
            <p:cNvPr id="4" name="Title 3"/>
            <p:cNvSpPr txBox="1">
              <a:spLocks/>
            </p:cNvSpPr>
            <p:nvPr/>
          </p:nvSpPr>
          <p:spPr>
            <a:xfrm>
              <a:off x="6403625" y="985596"/>
              <a:ext cx="2455332" cy="675280"/>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Concurrent ML</a:t>
              </a:r>
            </a:p>
          </p:txBody>
        </p:sp>
        <p:sp>
          <p:nvSpPr>
            <p:cNvPr id="5" name="Notched Right Arrow 4"/>
            <p:cNvSpPr/>
            <p:nvPr/>
          </p:nvSpPr>
          <p:spPr>
            <a:xfrm rot="5400000">
              <a:off x="7204430" y="1903588"/>
              <a:ext cx="853722" cy="368302"/>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3"/>
            <p:cNvSpPr txBox="1">
              <a:spLocks/>
            </p:cNvSpPr>
            <p:nvPr/>
          </p:nvSpPr>
          <p:spPr>
            <a:xfrm>
              <a:off x="6230059" y="2609144"/>
              <a:ext cx="2802465" cy="969434"/>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inion Pro"/>
                  <a:cs typeface="Minion Pro"/>
                </a:rPr>
                <a:t>Asynchronous distributed system</a:t>
              </a:r>
              <a:endParaRPr lang="en-US" sz="2400" dirty="0">
                <a:latin typeface="Minion Pro"/>
                <a:cs typeface="Minion Pro"/>
              </a:endParaRPr>
            </a:p>
          </p:txBody>
        </p:sp>
      </p:grpSp>
      <p:grpSp>
        <p:nvGrpSpPr>
          <p:cNvPr id="11" name="Group 10"/>
          <p:cNvGrpSpPr/>
          <p:nvPr/>
        </p:nvGrpSpPr>
        <p:grpSpPr>
          <a:xfrm>
            <a:off x="2859845" y="1214146"/>
            <a:ext cx="3569641" cy="2284819"/>
            <a:chOff x="2697229" y="1840920"/>
            <a:chExt cx="3569641" cy="2284819"/>
          </a:xfrm>
        </p:grpSpPr>
        <p:pic>
          <p:nvPicPr>
            <p:cNvPr id="7" name="Picture 6"/>
            <p:cNvPicPr>
              <a:picLocks noChangeAspect="1"/>
            </p:cNvPicPr>
            <p:nvPr/>
          </p:nvPicPr>
          <p:blipFill>
            <a:blip r:embed="rId3"/>
            <a:stretch>
              <a:fillRect/>
            </a:stretch>
          </p:blipFill>
          <p:spPr>
            <a:xfrm>
              <a:off x="2699780" y="1840920"/>
              <a:ext cx="3550136" cy="1752599"/>
            </a:xfrm>
            <a:prstGeom prst="rect">
              <a:avLst/>
            </a:prstGeom>
          </p:spPr>
        </p:pic>
        <p:sp>
          <p:nvSpPr>
            <p:cNvPr id="8" name="TextBox 7"/>
            <p:cNvSpPr txBox="1"/>
            <p:nvPr/>
          </p:nvSpPr>
          <p:spPr>
            <a:xfrm>
              <a:off x="2697229" y="3664074"/>
              <a:ext cx="1467068" cy="461665"/>
            </a:xfrm>
            <a:prstGeom prst="rect">
              <a:avLst/>
            </a:prstGeom>
            <a:noFill/>
          </p:spPr>
          <p:txBody>
            <a:bodyPr wrap="none" rtlCol="0">
              <a:spAutoFit/>
            </a:bodyPr>
            <a:lstStyle/>
            <a:p>
              <a:r>
                <a:rPr lang="en-US" sz="2400" dirty="0" smtClean="0">
                  <a:solidFill>
                    <a:srgbClr val="008000"/>
                  </a:solidFill>
                  <a:latin typeface="Minion Pro"/>
                  <a:cs typeface="Minion Pro"/>
                </a:rPr>
                <a:t>synchrony</a:t>
              </a:r>
              <a:endParaRPr lang="en-US" sz="2400" dirty="0">
                <a:solidFill>
                  <a:srgbClr val="008000"/>
                </a:solidFill>
                <a:latin typeface="Minion Pro"/>
                <a:cs typeface="Minion Pro"/>
              </a:endParaRPr>
            </a:p>
          </p:txBody>
        </p:sp>
        <p:sp>
          <p:nvSpPr>
            <p:cNvPr id="9" name="TextBox 8"/>
            <p:cNvSpPr txBox="1"/>
            <p:nvPr/>
          </p:nvSpPr>
          <p:spPr>
            <a:xfrm>
              <a:off x="5207812" y="3664074"/>
              <a:ext cx="1059058" cy="461665"/>
            </a:xfrm>
            <a:prstGeom prst="rect">
              <a:avLst/>
            </a:prstGeom>
            <a:noFill/>
          </p:spPr>
          <p:txBody>
            <a:bodyPr wrap="none" rtlCol="0">
              <a:spAutoFit/>
            </a:bodyPr>
            <a:lstStyle/>
            <a:p>
              <a:r>
                <a:rPr lang="en-US" sz="2400" dirty="0" smtClean="0">
                  <a:solidFill>
                    <a:srgbClr val="FF0000"/>
                  </a:solidFill>
                  <a:latin typeface="Minion Pro"/>
                  <a:cs typeface="Minion Pro"/>
                </a:rPr>
                <a:t>latency</a:t>
              </a:r>
              <a:endParaRPr lang="en-US" sz="2400" dirty="0">
                <a:solidFill>
                  <a:srgbClr val="FF0000"/>
                </a:solidFill>
                <a:latin typeface="Minion Pro"/>
                <a:cs typeface="Minion Pro"/>
              </a:endParaRPr>
            </a:p>
          </p:txBody>
        </p:sp>
      </p:grpSp>
      <p:sp>
        <p:nvSpPr>
          <p:cNvPr id="10" name="Title 3"/>
          <p:cNvSpPr txBox="1">
            <a:spLocks/>
          </p:cNvSpPr>
          <p:nvPr/>
        </p:nvSpPr>
        <p:spPr>
          <a:xfrm>
            <a:off x="6841061" y="1907343"/>
            <a:ext cx="2194275" cy="2118804"/>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0000FF"/>
                </a:solidFill>
                <a:latin typeface="Minion Pro"/>
                <a:cs typeface="Minion Pro"/>
              </a:rPr>
              <a:t>Rx-CML: </a:t>
            </a:r>
          </a:p>
          <a:p>
            <a:r>
              <a:rPr lang="en-US" sz="2400" dirty="0" smtClean="0">
                <a:latin typeface="Minion Pro"/>
                <a:cs typeface="Minion Pro"/>
              </a:rPr>
              <a:t>Speculative</a:t>
            </a:r>
          </a:p>
          <a:p>
            <a:r>
              <a:rPr lang="en-US" sz="2400" dirty="0" smtClean="0">
                <a:latin typeface="Minion Pro"/>
                <a:cs typeface="Minion Pro"/>
              </a:rPr>
              <a:t>Execution!</a:t>
            </a:r>
          </a:p>
          <a:p>
            <a:r>
              <a:rPr lang="en-US" sz="2400" dirty="0" smtClean="0">
                <a:latin typeface="Minion Pro"/>
                <a:cs typeface="Minion Pro"/>
              </a:rPr>
              <a:t>(Performance + Consistency)</a:t>
            </a:r>
            <a:endParaRPr lang="en-US" sz="2400" dirty="0">
              <a:latin typeface="Minion Pro"/>
              <a:cs typeface="Minion Pro"/>
            </a:endParaRPr>
          </a:p>
        </p:txBody>
      </p:sp>
      <p:sp>
        <p:nvSpPr>
          <p:cNvPr id="12" name="Slide Number Placeholder 11"/>
          <p:cNvSpPr>
            <a:spLocks noGrp="1"/>
          </p:cNvSpPr>
          <p:nvPr>
            <p:ph type="sldNum" sz="quarter" idx="12"/>
          </p:nvPr>
        </p:nvSpPr>
        <p:spPr/>
        <p:txBody>
          <a:bodyPr/>
          <a:lstStyle/>
          <a:p>
            <a:fld id="{8A92EBC0-2756-0B49-BBEC-14BFE17E3BFD}" type="slidenum">
              <a:rPr lang="en-US" smtClean="0"/>
              <a:t>34</a:t>
            </a:fld>
            <a:endParaRPr lang="en-US"/>
          </a:p>
        </p:txBody>
      </p:sp>
      <p:sp>
        <p:nvSpPr>
          <p:cNvPr id="13" name="TextBox 12"/>
          <p:cNvSpPr txBox="1"/>
          <p:nvPr/>
        </p:nvSpPr>
        <p:spPr>
          <a:xfrm>
            <a:off x="3670626" y="3593519"/>
            <a:ext cx="2486526" cy="1569660"/>
          </a:xfrm>
          <a:prstGeom prst="rect">
            <a:avLst/>
          </a:prstGeom>
          <a:noFill/>
        </p:spPr>
        <p:txBody>
          <a:bodyPr wrap="none" rtlCol="0">
            <a:spAutoFit/>
          </a:bodyPr>
          <a:lstStyle/>
          <a:p>
            <a:pPr algn="ctr"/>
            <a:r>
              <a:rPr lang="en-US" sz="2400" dirty="0" smtClean="0">
                <a:latin typeface="Minion Pro"/>
                <a:cs typeface="Minion Pro"/>
              </a:rPr>
              <a:t>+</a:t>
            </a:r>
          </a:p>
          <a:p>
            <a:pPr algn="ctr"/>
            <a:r>
              <a:rPr lang="en-US" sz="2400" dirty="0" smtClean="0">
                <a:latin typeface="Minion Pro"/>
                <a:cs typeface="Minion Pro"/>
              </a:rPr>
              <a:t>Strong consistency </a:t>
            </a:r>
          </a:p>
          <a:p>
            <a:pPr algn="ctr"/>
            <a:r>
              <a:rPr lang="en-US" sz="2400" dirty="0" smtClean="0">
                <a:latin typeface="Minion Pro"/>
                <a:cs typeface="Minion Pro"/>
              </a:rPr>
              <a:t>of </a:t>
            </a:r>
          </a:p>
          <a:p>
            <a:pPr algn="ctr"/>
            <a:r>
              <a:rPr lang="en-US" sz="2400" dirty="0" smtClean="0">
                <a:latin typeface="Minion Pro"/>
                <a:cs typeface="Minion Pro"/>
              </a:rPr>
              <a:t>CML</a:t>
            </a:r>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424108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Quelea</a:t>
            </a:r>
            <a:endParaRPr lang="en-US" dirty="0"/>
          </a:p>
        </p:txBody>
      </p:sp>
      <p:sp>
        <p:nvSpPr>
          <p:cNvPr id="3" name="Content Placeholder 2"/>
          <p:cNvSpPr>
            <a:spLocks noGrp="1"/>
          </p:cNvSpPr>
          <p:nvPr>
            <p:ph idx="1"/>
          </p:nvPr>
        </p:nvSpPr>
        <p:spPr>
          <a:xfrm>
            <a:off x="457200" y="1150938"/>
            <a:ext cx="8229600" cy="5205412"/>
          </a:xfrm>
        </p:spPr>
        <p:txBody>
          <a:bodyPr>
            <a:normAutofit fontScale="92500" lnSpcReduction="10000"/>
          </a:bodyPr>
          <a:lstStyle/>
          <a:p>
            <a:r>
              <a:rPr lang="en-US" sz="2800" dirty="0" smtClean="0">
                <a:solidFill>
                  <a:srgbClr val="008000"/>
                </a:solidFill>
              </a:rPr>
              <a:t>PL support</a:t>
            </a:r>
            <a:r>
              <a:rPr lang="en-US" sz="2800" dirty="0" smtClean="0"/>
              <a:t> for working with eventually consistent data stores</a:t>
            </a:r>
          </a:p>
          <a:p>
            <a:r>
              <a:rPr lang="en-US" sz="2800" dirty="0" smtClean="0"/>
              <a:t>Problems with existing eventually consistent data stores</a:t>
            </a:r>
          </a:p>
          <a:p>
            <a:pPr marL="914400" lvl="1" indent="-457200">
              <a:buFont typeface="+mj-lt"/>
              <a:buAutoNum type="arabicPeriod"/>
            </a:pPr>
            <a:r>
              <a:rPr lang="en-US" sz="2400" dirty="0" smtClean="0"/>
              <a:t>Consistency</a:t>
            </a:r>
          </a:p>
          <a:p>
            <a:pPr lvl="2"/>
            <a:r>
              <a:rPr lang="en-US" sz="2000" dirty="0" smtClean="0"/>
              <a:t>Basic eventual, session guarantees, timeline, causal, sequential, </a:t>
            </a:r>
            <a:r>
              <a:rPr lang="en-US" sz="2000" dirty="0" err="1" smtClean="0"/>
              <a:t>recency</a:t>
            </a:r>
            <a:r>
              <a:rPr lang="en-US" sz="2000" dirty="0" smtClean="0"/>
              <a:t>, bounded staleness, etc. + Transaction isolation levels!</a:t>
            </a:r>
          </a:p>
          <a:p>
            <a:pPr marL="914400" lvl="1" indent="-457200">
              <a:buFont typeface="+mj-lt"/>
              <a:buAutoNum type="arabicPeriod"/>
            </a:pPr>
            <a:r>
              <a:rPr lang="en-US" sz="2400" dirty="0" smtClean="0"/>
              <a:t>Convergence</a:t>
            </a:r>
          </a:p>
          <a:p>
            <a:pPr lvl="2"/>
            <a:r>
              <a:rPr lang="en-US" sz="2000" dirty="0" smtClean="0"/>
              <a:t>LWW register, grow-only counter, and a few more.</a:t>
            </a:r>
          </a:p>
          <a:p>
            <a:pPr lvl="2"/>
            <a:r>
              <a:rPr lang="en-US" sz="2000" dirty="0" smtClean="0"/>
              <a:t>Lack primitives for operation composition</a:t>
            </a:r>
          </a:p>
          <a:p>
            <a:r>
              <a:rPr lang="en-US" sz="2800" dirty="0" smtClean="0"/>
              <a:t>Goals</a:t>
            </a:r>
          </a:p>
          <a:p>
            <a:pPr marL="914400" lvl="1" indent="-457200">
              <a:buFont typeface="+mj-lt"/>
              <a:buAutoNum type="arabicPeriod"/>
            </a:pPr>
            <a:r>
              <a:rPr lang="en-US" sz="2400" i="1" dirty="0" smtClean="0">
                <a:solidFill>
                  <a:srgbClr val="008000"/>
                </a:solidFill>
              </a:rPr>
              <a:t>Automatically map</a:t>
            </a:r>
            <a:r>
              <a:rPr lang="en-US" sz="2400" i="1" dirty="0" smtClean="0"/>
              <a:t> application</a:t>
            </a:r>
            <a:r>
              <a:rPr lang="en-US" sz="2400" i="1" dirty="0"/>
              <a:t>-level consistency to store-level </a:t>
            </a:r>
            <a:r>
              <a:rPr lang="en-US" sz="2400" i="1" dirty="0" smtClean="0"/>
              <a:t>consistency</a:t>
            </a:r>
            <a:endParaRPr lang="en-US" sz="2800" dirty="0" smtClean="0"/>
          </a:p>
          <a:p>
            <a:pPr marL="914400" lvl="1" indent="-457200">
              <a:buFont typeface="+mj-lt"/>
              <a:buAutoNum type="arabicPeriod"/>
            </a:pPr>
            <a:r>
              <a:rPr lang="en-US" sz="2400" i="1" dirty="0" smtClean="0"/>
              <a:t>Let the programmer </a:t>
            </a:r>
            <a:r>
              <a:rPr lang="en-US" sz="2400" i="1" dirty="0" smtClean="0">
                <a:solidFill>
                  <a:srgbClr val="008000"/>
                </a:solidFill>
              </a:rPr>
              <a:t>describe their own</a:t>
            </a:r>
            <a:r>
              <a:rPr lang="en-US" sz="2400" i="1" dirty="0" smtClean="0"/>
              <a:t> Replicated Data Types (RDTs)</a:t>
            </a:r>
            <a:endParaRPr lang="en-US" sz="2400" i="1" dirty="0"/>
          </a:p>
        </p:txBody>
      </p:sp>
      <p:sp>
        <p:nvSpPr>
          <p:cNvPr id="4" name="Slide Number Placeholder 3"/>
          <p:cNvSpPr>
            <a:spLocks noGrp="1"/>
          </p:cNvSpPr>
          <p:nvPr>
            <p:ph type="sldNum" sz="quarter" idx="12"/>
          </p:nvPr>
        </p:nvSpPr>
        <p:spPr/>
        <p:txBody>
          <a:bodyPr/>
          <a:lstStyle/>
          <a:p>
            <a:fld id="{8A92EBC0-2756-0B49-BBEC-14BFE17E3BFD}" type="slidenum">
              <a:rPr lang="en-US" smtClean="0"/>
              <a:t>35</a:t>
            </a:fld>
            <a:endParaRPr lang="en-US"/>
          </a:p>
        </p:txBody>
      </p:sp>
    </p:spTree>
    <p:extLst>
      <p:ext uri="{BB962C8B-B14F-4D97-AF65-F5344CB8AC3E}">
        <p14:creationId xmlns:p14="http://schemas.microsoft.com/office/powerpoint/2010/main" val="366160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Quelea</a:t>
            </a:r>
            <a:r>
              <a:rPr lang="en-US" dirty="0" smtClean="0"/>
              <a:t>: Convergence</a:t>
            </a:r>
            <a:endParaRPr lang="en-US" dirty="0"/>
          </a:p>
        </p:txBody>
      </p:sp>
      <p:sp>
        <p:nvSpPr>
          <p:cNvPr id="3" name="Content Placeholder 2"/>
          <p:cNvSpPr>
            <a:spLocks noGrp="1"/>
          </p:cNvSpPr>
          <p:nvPr>
            <p:ph idx="1"/>
          </p:nvPr>
        </p:nvSpPr>
        <p:spPr/>
        <p:txBody>
          <a:bodyPr>
            <a:normAutofit/>
          </a:bodyPr>
          <a:lstStyle/>
          <a:p>
            <a:r>
              <a:rPr lang="en-US" sz="2800" i="1" dirty="0" smtClean="0">
                <a:solidFill>
                  <a:srgbClr val="008000"/>
                </a:solidFill>
                <a:sym typeface="Wingdings"/>
              </a:rPr>
              <a:t>RDT </a:t>
            </a:r>
            <a:r>
              <a:rPr lang="en-US" sz="2800" i="1" dirty="0">
                <a:solidFill>
                  <a:srgbClr val="008000"/>
                </a:solidFill>
                <a:sym typeface="Wingdings"/>
              </a:rPr>
              <a:t>specification language</a:t>
            </a:r>
            <a:endParaRPr lang="en-US" sz="2400" i="1" dirty="0">
              <a:solidFill>
                <a:srgbClr val="008000"/>
              </a:solidFill>
              <a:sym typeface="Wingdings"/>
            </a:endParaRPr>
          </a:p>
          <a:p>
            <a:pPr lvl="1"/>
            <a:r>
              <a:rPr lang="en-US" sz="2400" dirty="0">
                <a:solidFill>
                  <a:srgbClr val="000000"/>
                </a:solidFill>
                <a:sym typeface="Wingdings"/>
              </a:rPr>
              <a:t>Object state   trace of operation </a:t>
            </a:r>
            <a:r>
              <a:rPr lang="en-US" sz="2400" i="1" dirty="0">
                <a:solidFill>
                  <a:srgbClr val="0000FF"/>
                </a:solidFill>
                <a:sym typeface="Wingdings"/>
              </a:rPr>
              <a:t>effects</a:t>
            </a:r>
          </a:p>
          <a:p>
            <a:pPr lvl="2"/>
            <a:r>
              <a:rPr lang="en-US" sz="2000" dirty="0">
                <a:sym typeface="Wingdings"/>
              </a:rPr>
              <a:t>Trace only-</a:t>
            </a:r>
            <a:r>
              <a:rPr lang="en-US" sz="2000" dirty="0" smtClean="0">
                <a:sym typeface="Wingdings"/>
              </a:rPr>
              <a:t>grows</a:t>
            </a:r>
          </a:p>
          <a:p>
            <a:pPr lvl="2"/>
            <a:r>
              <a:rPr lang="en-US" sz="2000" dirty="0">
                <a:sym typeface="Wingdings"/>
              </a:rPr>
              <a:t>N</a:t>
            </a:r>
            <a:r>
              <a:rPr lang="en-US" sz="2000" dirty="0" smtClean="0">
                <a:sym typeface="Wingdings"/>
              </a:rPr>
              <a:t>o destructive updates  conflicts preserved!</a:t>
            </a:r>
          </a:p>
          <a:p>
            <a:pPr lvl="1"/>
            <a:r>
              <a:rPr lang="en-US" sz="2400" dirty="0" smtClean="0">
                <a:sym typeface="Wingdings"/>
              </a:rPr>
              <a:t>Operations </a:t>
            </a:r>
            <a:r>
              <a:rPr lang="en-US" sz="2400" dirty="0">
                <a:sym typeface="Wingdings"/>
              </a:rPr>
              <a:t> reduction over </a:t>
            </a:r>
            <a:r>
              <a:rPr lang="en-US" sz="2400" dirty="0" smtClean="0">
                <a:sym typeface="Wingdings"/>
              </a:rPr>
              <a:t>trace</a:t>
            </a:r>
          </a:p>
          <a:p>
            <a:pPr lvl="2"/>
            <a:r>
              <a:rPr lang="en-US" sz="1800" i="1" dirty="0" smtClean="0">
                <a:solidFill>
                  <a:srgbClr val="008000"/>
                </a:solidFill>
                <a:sym typeface="Wingdings"/>
              </a:rPr>
              <a:t>Update conflicts are resolved in the operations</a:t>
            </a:r>
          </a:p>
          <a:p>
            <a:pPr lvl="1"/>
            <a:endParaRPr lang="en-US" sz="2400" dirty="0">
              <a:sym typeface="Wingdings"/>
            </a:endParaRPr>
          </a:p>
          <a:p>
            <a:pPr lvl="1"/>
            <a:endParaRPr lang="en-US" sz="2400" i="1" dirty="0" smtClean="0">
              <a:solidFill>
                <a:srgbClr val="008000"/>
              </a:solidFill>
              <a:sym typeface="Wingdings"/>
            </a:endParaRPr>
          </a:p>
          <a:p>
            <a:pPr lvl="1"/>
            <a:endParaRPr lang="en-US" sz="2400" i="1" dirty="0">
              <a:solidFill>
                <a:srgbClr val="008000"/>
              </a:solidFill>
              <a:sym typeface="Wingdings"/>
            </a:endParaRPr>
          </a:p>
          <a:p>
            <a:pPr marL="457200" lvl="1" indent="0">
              <a:buNone/>
            </a:pPr>
            <a:endParaRPr lang="en-US" sz="2400" i="1" dirty="0">
              <a:solidFill>
                <a:srgbClr val="008000"/>
              </a:solidFill>
              <a:sym typeface="Wingdings"/>
            </a:endParaRPr>
          </a:p>
          <a:p>
            <a:pPr marL="457200" lvl="1" indent="0">
              <a:buNone/>
            </a:pPr>
            <a:endParaRPr lang="en-US" sz="2400" i="1" dirty="0">
              <a:solidFill>
                <a:srgbClr val="008000"/>
              </a:solidFill>
              <a:sym typeface="Wingdings"/>
            </a:endParaRPr>
          </a:p>
        </p:txBody>
      </p:sp>
      <p:sp>
        <p:nvSpPr>
          <p:cNvPr id="4" name="Slide Number Placeholder 3"/>
          <p:cNvSpPr>
            <a:spLocks noGrp="1"/>
          </p:cNvSpPr>
          <p:nvPr>
            <p:ph type="sldNum" sz="quarter" idx="12"/>
          </p:nvPr>
        </p:nvSpPr>
        <p:spPr/>
        <p:txBody>
          <a:bodyPr/>
          <a:lstStyle/>
          <a:p>
            <a:fld id="{8A92EBC0-2756-0B49-BBEC-14BFE17E3BFD}" type="slidenum">
              <a:rPr lang="en-US" smtClean="0"/>
              <a:t>36</a:t>
            </a:fld>
            <a:endParaRPr lang="en-US"/>
          </a:p>
        </p:txBody>
      </p:sp>
      <p:pic>
        <p:nvPicPr>
          <p:cNvPr id="5" name="Picture 4"/>
          <p:cNvPicPr>
            <a:picLocks noChangeAspect="1"/>
          </p:cNvPicPr>
          <p:nvPr/>
        </p:nvPicPr>
        <p:blipFill>
          <a:blip r:embed="rId2"/>
          <a:stretch>
            <a:fillRect/>
          </a:stretch>
        </p:blipFill>
        <p:spPr>
          <a:xfrm>
            <a:off x="1408068" y="3886750"/>
            <a:ext cx="6260130" cy="360096"/>
          </a:xfrm>
          <a:prstGeom prst="rect">
            <a:avLst/>
          </a:prstGeom>
        </p:spPr>
      </p:pic>
      <p:sp>
        <p:nvSpPr>
          <p:cNvPr id="6" name="Rounded Rectangular Callout 5"/>
          <p:cNvSpPr/>
          <p:nvPr/>
        </p:nvSpPr>
        <p:spPr>
          <a:xfrm>
            <a:off x="2452731" y="4807368"/>
            <a:ext cx="2048933" cy="660400"/>
          </a:xfrm>
          <a:prstGeom prst="wedgeRoundRectCallout">
            <a:avLst>
              <a:gd name="adj1" fmla="val 59167"/>
              <a:gd name="adj2" fmla="val -12724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Object snapshot</a:t>
            </a:r>
          </a:p>
          <a:p>
            <a:pPr algn="ctr"/>
            <a:r>
              <a:rPr lang="en-US" dirty="0" smtClean="0"/>
              <a:t>(trace of effects)</a:t>
            </a:r>
            <a:endParaRPr lang="en-US" dirty="0"/>
          </a:p>
        </p:txBody>
      </p:sp>
      <p:sp>
        <p:nvSpPr>
          <p:cNvPr id="7" name="Rounded Rectangular Callout 6"/>
          <p:cNvSpPr/>
          <p:nvPr/>
        </p:nvSpPr>
        <p:spPr>
          <a:xfrm>
            <a:off x="6516730" y="4807368"/>
            <a:ext cx="1913467" cy="660400"/>
          </a:xfrm>
          <a:prstGeom prst="wedgeRoundRectCallout">
            <a:avLst>
              <a:gd name="adj1" fmla="val -25599"/>
              <a:gd name="adj2" fmla="val -13992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Read-only returns </a:t>
            </a:r>
            <a:r>
              <a:rPr lang="en-US" b="1" dirty="0" smtClean="0">
                <a:solidFill>
                  <a:srgbClr val="0000FF"/>
                </a:solidFill>
              </a:rPr>
              <a:t>Nothing</a:t>
            </a:r>
            <a:r>
              <a:rPr lang="en-US" dirty="0"/>
              <a:t>.</a:t>
            </a:r>
          </a:p>
        </p:txBody>
      </p:sp>
    </p:spTree>
    <p:extLst>
      <p:ext uri="{BB962C8B-B14F-4D97-AF65-F5344CB8AC3E}">
        <p14:creationId xmlns:p14="http://schemas.microsoft.com/office/powerpoint/2010/main" val="3303492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03867"/>
            <a:ext cx="8229600" cy="5384795"/>
          </a:xfrm>
        </p:spPr>
        <p:txBody>
          <a:bodyPr>
            <a:noAutofit/>
          </a:bodyPr>
          <a:lstStyle/>
          <a:p>
            <a:r>
              <a:rPr lang="en-US" sz="2800" dirty="0" smtClean="0">
                <a:solidFill>
                  <a:srgbClr val="008000"/>
                </a:solidFill>
              </a:rPr>
              <a:t>C</a:t>
            </a:r>
            <a:r>
              <a:rPr lang="en-US" sz="2800" i="1" dirty="0" smtClean="0">
                <a:solidFill>
                  <a:srgbClr val="008000"/>
                </a:solidFill>
                <a:sym typeface="Wingdings"/>
              </a:rPr>
              <a:t>ontract language</a:t>
            </a:r>
            <a:endParaRPr lang="en-US" sz="2800" b="1" i="1" dirty="0" smtClean="0">
              <a:solidFill>
                <a:srgbClr val="008000"/>
              </a:solidFill>
            </a:endParaRPr>
          </a:p>
          <a:p>
            <a:pPr lvl="1"/>
            <a:r>
              <a:rPr lang="en-US" sz="2400" dirty="0" smtClean="0"/>
              <a:t>E</a:t>
            </a:r>
            <a:r>
              <a:rPr lang="en-US" sz="2400" dirty="0" smtClean="0">
                <a:solidFill>
                  <a:srgbClr val="000000"/>
                </a:solidFill>
                <a:sym typeface="Wingdings"/>
              </a:rPr>
              <a:t>xpress fine-grained app-level consistency</a:t>
            </a:r>
          </a:p>
          <a:p>
            <a:pPr lvl="1"/>
            <a:endParaRPr lang="en-US" sz="2400" dirty="0" smtClean="0">
              <a:solidFill>
                <a:srgbClr val="000000"/>
              </a:solidFill>
              <a:sym typeface="Wingdings"/>
            </a:endParaRPr>
          </a:p>
          <a:p>
            <a:pPr lvl="1"/>
            <a:endParaRPr lang="en-US" sz="2400" dirty="0" smtClean="0">
              <a:solidFill>
                <a:srgbClr val="000000"/>
              </a:solidFill>
              <a:sym typeface="Wingdings"/>
            </a:endParaRPr>
          </a:p>
          <a:p>
            <a:pPr lvl="1"/>
            <a:endParaRPr lang="en-US" sz="2400" dirty="0">
              <a:solidFill>
                <a:srgbClr val="000000"/>
              </a:solidFill>
              <a:sym typeface="Wingdings"/>
            </a:endParaRPr>
          </a:p>
          <a:p>
            <a:pPr marL="457200" lvl="1" indent="0">
              <a:buNone/>
            </a:pPr>
            <a:endParaRPr lang="en-US" sz="2400" dirty="0" smtClean="0">
              <a:solidFill>
                <a:srgbClr val="000000"/>
              </a:solidFill>
              <a:sym typeface="Wingdings"/>
            </a:endParaRPr>
          </a:p>
          <a:p>
            <a:pPr lvl="1"/>
            <a:r>
              <a:rPr lang="en-US" sz="2400" dirty="0" smtClean="0">
                <a:solidFill>
                  <a:srgbClr val="000000"/>
                </a:solidFill>
                <a:sym typeface="Wingdings"/>
              </a:rPr>
              <a:t>A </a:t>
            </a:r>
            <a:r>
              <a:rPr lang="en-US" sz="2400" i="1" dirty="0" smtClean="0">
                <a:solidFill>
                  <a:srgbClr val="0000FF"/>
                </a:solidFill>
                <a:sym typeface="Wingdings"/>
              </a:rPr>
              <a:t>contract enforcement system</a:t>
            </a:r>
            <a:r>
              <a:rPr lang="en-US" sz="2400" dirty="0" smtClean="0">
                <a:solidFill>
                  <a:srgbClr val="000000"/>
                </a:solidFill>
                <a:sym typeface="Wingdings"/>
              </a:rPr>
              <a:t> assigns correct consistency level</a:t>
            </a:r>
          </a:p>
          <a:p>
            <a:pPr lvl="2"/>
            <a:r>
              <a:rPr lang="en-US" sz="2000" dirty="0" smtClean="0">
                <a:solidFill>
                  <a:srgbClr val="000000"/>
                </a:solidFill>
                <a:sym typeface="Wingdings"/>
              </a:rPr>
              <a:t>Describe store semantics in the </a:t>
            </a:r>
            <a:r>
              <a:rPr lang="en-US" sz="2000" i="1" dirty="0" smtClean="0">
                <a:solidFill>
                  <a:srgbClr val="008000"/>
                </a:solidFill>
                <a:sym typeface="Wingdings"/>
              </a:rPr>
              <a:t>same</a:t>
            </a:r>
            <a:r>
              <a:rPr lang="en-US" sz="2000" dirty="0" smtClean="0">
                <a:solidFill>
                  <a:srgbClr val="008000"/>
                </a:solidFill>
                <a:sym typeface="Wingdings"/>
              </a:rPr>
              <a:t> </a:t>
            </a:r>
            <a:r>
              <a:rPr lang="en-US" sz="2000" dirty="0" smtClean="0">
                <a:solidFill>
                  <a:srgbClr val="000000"/>
                </a:solidFill>
                <a:sym typeface="Wingdings"/>
              </a:rPr>
              <a:t>contract language</a:t>
            </a:r>
          </a:p>
          <a:p>
            <a:pPr lvl="2"/>
            <a:endParaRPr lang="en-US" sz="2000" dirty="0">
              <a:solidFill>
                <a:srgbClr val="000000"/>
              </a:solidFill>
              <a:sym typeface="Wingdings"/>
            </a:endParaRPr>
          </a:p>
          <a:p>
            <a:pPr lvl="2"/>
            <a:r>
              <a:rPr lang="en-US" sz="2000" i="1" dirty="0" smtClean="0">
                <a:solidFill>
                  <a:srgbClr val="008000"/>
                </a:solidFill>
                <a:sym typeface="Wingdings"/>
              </a:rPr>
              <a:t>Decidable</a:t>
            </a:r>
            <a:r>
              <a:rPr lang="en-US" sz="2000" dirty="0" smtClean="0">
                <a:solidFill>
                  <a:srgbClr val="008000"/>
                </a:solidFill>
                <a:sym typeface="Wingdings"/>
              </a:rPr>
              <a:t> </a:t>
            </a:r>
            <a:r>
              <a:rPr lang="en-US" sz="2000" dirty="0" smtClean="0">
                <a:solidFill>
                  <a:srgbClr val="000000"/>
                </a:solidFill>
                <a:sym typeface="Wingdings"/>
              </a:rPr>
              <a:t> Automatically discharged with the help of SMT solver.</a:t>
            </a:r>
          </a:p>
        </p:txBody>
      </p:sp>
      <p:sp>
        <p:nvSpPr>
          <p:cNvPr id="4" name="Slide Number Placeholder 3"/>
          <p:cNvSpPr>
            <a:spLocks noGrp="1"/>
          </p:cNvSpPr>
          <p:nvPr>
            <p:ph type="sldNum" sz="quarter" idx="12"/>
          </p:nvPr>
        </p:nvSpPr>
        <p:spPr/>
        <p:txBody>
          <a:bodyPr/>
          <a:lstStyle/>
          <a:p>
            <a:fld id="{8A92EBC0-2756-0B49-BBEC-14BFE17E3BFD}" type="slidenum">
              <a:rPr lang="en-US" smtClean="0"/>
              <a:t>37</a:t>
            </a:fld>
            <a:endParaRPr lang="en-US"/>
          </a:p>
        </p:txBody>
      </p:sp>
      <p:pic>
        <p:nvPicPr>
          <p:cNvPr id="6" name="Picture 5"/>
          <p:cNvPicPr>
            <a:picLocks noChangeAspect="1"/>
          </p:cNvPicPr>
          <p:nvPr/>
        </p:nvPicPr>
        <p:blipFill>
          <a:blip r:embed="rId3"/>
          <a:stretch>
            <a:fillRect/>
          </a:stretch>
        </p:blipFill>
        <p:spPr>
          <a:xfrm>
            <a:off x="1591740" y="2236672"/>
            <a:ext cx="5078033" cy="2081330"/>
          </a:xfrm>
          <a:prstGeom prst="rect">
            <a:avLst/>
          </a:prstGeom>
        </p:spPr>
      </p:pic>
      <p:sp>
        <p:nvSpPr>
          <p:cNvPr id="7" name="Rounded Rectangle 6"/>
          <p:cNvSpPr/>
          <p:nvPr/>
        </p:nvSpPr>
        <p:spPr>
          <a:xfrm>
            <a:off x="3951800" y="3626628"/>
            <a:ext cx="2021789"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6421337" y="3146205"/>
            <a:ext cx="1851509" cy="390352"/>
          </a:xfrm>
          <a:prstGeom prst="rect">
            <a:avLst/>
          </a:prstGeom>
          <a:noFill/>
        </p:spPr>
        <p:txBody>
          <a:bodyPr wrap="none" rtlCol="0">
            <a:spAutoFit/>
          </a:bodyPr>
          <a:lstStyle/>
          <a:p>
            <a:r>
              <a:rPr lang="en-US" sz="2400" dirty="0" smtClean="0"/>
              <a:t>Primitive relations</a:t>
            </a:r>
            <a:endParaRPr lang="en-US" sz="2400" dirty="0"/>
          </a:p>
        </p:txBody>
      </p:sp>
      <p:cxnSp>
        <p:nvCxnSpPr>
          <p:cNvPr id="9" name="Curved Connector 8"/>
          <p:cNvCxnSpPr>
            <a:stCxn id="7" idx="3"/>
            <a:endCxn id="8" idx="1"/>
          </p:cNvCxnSpPr>
          <p:nvPr/>
        </p:nvCxnSpPr>
        <p:spPr>
          <a:xfrm flipV="1">
            <a:off x="5973589" y="3341381"/>
            <a:ext cx="447748" cy="433893"/>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p:txBody>
          <a:bodyPr/>
          <a:lstStyle/>
          <a:p>
            <a:r>
              <a:rPr lang="en-US" dirty="0" err="1" smtClean="0"/>
              <a:t>Quelea</a:t>
            </a:r>
            <a:r>
              <a:rPr lang="en-US" dirty="0" smtClean="0"/>
              <a:t>: Consistency</a:t>
            </a:r>
            <a:endParaRPr lang="en-US" dirty="0"/>
          </a:p>
        </p:txBody>
      </p:sp>
      <p:pic>
        <p:nvPicPr>
          <p:cNvPr id="13" name="Picture 12"/>
          <p:cNvPicPr>
            <a:picLocks noChangeAspect="1"/>
          </p:cNvPicPr>
          <p:nvPr/>
        </p:nvPicPr>
        <p:blipFill>
          <a:blip r:embed="rId4"/>
          <a:stretch>
            <a:fillRect/>
          </a:stretch>
        </p:blipFill>
        <p:spPr>
          <a:xfrm>
            <a:off x="3903489" y="5232397"/>
            <a:ext cx="2070100" cy="317500"/>
          </a:xfrm>
          <a:prstGeom prst="rect">
            <a:avLst/>
          </a:prstGeom>
        </p:spPr>
      </p:pic>
    </p:spTree>
    <p:extLst>
      <p:ext uri="{BB962C8B-B14F-4D97-AF65-F5344CB8AC3E}">
        <p14:creationId xmlns:p14="http://schemas.microsoft.com/office/powerpoint/2010/main" val="1183165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Bank Account RDT</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38</a:t>
            </a:fld>
            <a:endParaRPr lang="en-US"/>
          </a:p>
        </p:txBody>
      </p:sp>
      <p:pic>
        <p:nvPicPr>
          <p:cNvPr id="5" name="Picture 4"/>
          <p:cNvPicPr>
            <a:picLocks noChangeAspect="1"/>
          </p:cNvPicPr>
          <p:nvPr/>
        </p:nvPicPr>
        <p:blipFill>
          <a:blip r:embed="rId2"/>
          <a:stretch>
            <a:fillRect/>
          </a:stretch>
        </p:blipFill>
        <p:spPr>
          <a:xfrm>
            <a:off x="1151466" y="3091578"/>
            <a:ext cx="7315200" cy="479685"/>
          </a:xfrm>
          <a:prstGeom prst="rect">
            <a:avLst/>
          </a:prstGeom>
        </p:spPr>
      </p:pic>
      <p:sp>
        <p:nvSpPr>
          <p:cNvPr id="6" name="Content Placeholder 2"/>
          <p:cNvSpPr>
            <a:spLocks noGrp="1"/>
          </p:cNvSpPr>
          <p:nvPr>
            <p:ph idx="1"/>
          </p:nvPr>
        </p:nvSpPr>
        <p:spPr>
          <a:xfrm>
            <a:off x="457200" y="1150937"/>
            <a:ext cx="8229600" cy="2675996"/>
          </a:xfrm>
        </p:spPr>
        <p:txBody>
          <a:bodyPr>
            <a:normAutofit/>
          </a:bodyPr>
          <a:lstStyle/>
          <a:p>
            <a:r>
              <a:rPr lang="en-US" sz="2800" dirty="0" smtClean="0"/>
              <a:t>Goal</a:t>
            </a:r>
          </a:p>
          <a:p>
            <a:pPr lvl="1"/>
            <a:r>
              <a:rPr lang="en-US" sz="2400" dirty="0"/>
              <a:t>d</a:t>
            </a:r>
            <a:r>
              <a:rPr lang="en-US" sz="2400" dirty="0" smtClean="0"/>
              <a:t>eposit, withdraw and </a:t>
            </a:r>
            <a:r>
              <a:rPr lang="en-US" sz="2400" dirty="0" err="1" smtClean="0"/>
              <a:t>getBalance</a:t>
            </a:r>
            <a:endParaRPr lang="en-US" sz="2400" dirty="0" smtClean="0"/>
          </a:p>
          <a:p>
            <a:pPr lvl="1"/>
            <a:r>
              <a:rPr lang="en-US" sz="2400" dirty="0" smtClean="0"/>
              <a:t>Balance &gt;= 0</a:t>
            </a:r>
          </a:p>
          <a:p>
            <a:r>
              <a:rPr lang="en-US" sz="2800" dirty="0" smtClean="0">
                <a:sym typeface="Wingdings"/>
              </a:rPr>
              <a:t>Effects</a:t>
            </a:r>
            <a:endParaRPr lang="en-US" sz="2800" i="1" dirty="0" smtClean="0">
              <a:solidFill>
                <a:srgbClr val="0000FF"/>
              </a:solidFill>
              <a:sym typeface="Wingdings"/>
            </a:endParaRPr>
          </a:p>
        </p:txBody>
      </p:sp>
      <p:pic>
        <p:nvPicPr>
          <p:cNvPr id="11" name="Picture 10"/>
          <p:cNvPicPr>
            <a:picLocks noChangeAspect="1"/>
          </p:cNvPicPr>
          <p:nvPr/>
        </p:nvPicPr>
        <p:blipFill>
          <a:blip r:embed="rId3"/>
          <a:stretch>
            <a:fillRect/>
          </a:stretch>
        </p:blipFill>
        <p:spPr>
          <a:xfrm>
            <a:off x="1151466" y="3666601"/>
            <a:ext cx="6468534" cy="1467399"/>
          </a:xfrm>
          <a:prstGeom prst="rect">
            <a:avLst/>
          </a:prstGeom>
        </p:spPr>
      </p:pic>
      <p:pic>
        <p:nvPicPr>
          <p:cNvPr id="12" name="Picture 11"/>
          <p:cNvPicPr>
            <a:picLocks noChangeAspect="1"/>
          </p:cNvPicPr>
          <p:nvPr/>
        </p:nvPicPr>
        <p:blipFill>
          <a:blip r:embed="rId4"/>
          <a:stretch>
            <a:fillRect/>
          </a:stretch>
        </p:blipFill>
        <p:spPr>
          <a:xfrm>
            <a:off x="1151466" y="5363114"/>
            <a:ext cx="6468534" cy="1424265"/>
          </a:xfrm>
          <a:prstGeom prst="rect">
            <a:avLst/>
          </a:prstGeom>
        </p:spPr>
      </p:pic>
    </p:spTree>
    <p:extLst>
      <p:ext uri="{BB962C8B-B14F-4D97-AF65-F5344CB8AC3E}">
        <p14:creationId xmlns:p14="http://schemas.microsoft.com/office/powerpoint/2010/main" val="3999917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Bank Account Contracts</a:t>
            </a:r>
            <a:endParaRPr lang="en-US" dirty="0"/>
          </a:p>
        </p:txBody>
      </p:sp>
      <p:sp>
        <p:nvSpPr>
          <p:cNvPr id="3" name="Content Placeholder 2"/>
          <p:cNvSpPr>
            <a:spLocks noGrp="1"/>
          </p:cNvSpPr>
          <p:nvPr>
            <p:ph idx="1"/>
          </p:nvPr>
        </p:nvSpPr>
        <p:spPr>
          <a:xfrm>
            <a:off x="457200" y="1371598"/>
            <a:ext cx="8229600" cy="4984751"/>
          </a:xfrm>
        </p:spPr>
        <p:txBody>
          <a:bodyPr>
            <a:normAutofit/>
          </a:bodyPr>
          <a:lstStyle/>
          <a:p>
            <a:r>
              <a:rPr lang="en-US" sz="2800" dirty="0" smtClean="0"/>
              <a:t>Balance &gt;= 0</a:t>
            </a:r>
          </a:p>
          <a:p>
            <a:pPr lvl="1"/>
            <a:r>
              <a:rPr lang="en-US" sz="2400" i="1" dirty="0" smtClean="0">
                <a:solidFill>
                  <a:srgbClr val="FF0000"/>
                </a:solidFill>
              </a:rPr>
              <a:t>Any two withdraw operations must be totally ordered</a:t>
            </a:r>
          </a:p>
          <a:p>
            <a:pPr marL="457200" lvl="1" indent="0">
              <a:buNone/>
            </a:pPr>
            <a:endParaRPr lang="en-US" sz="2400" dirty="0"/>
          </a:p>
          <a:p>
            <a:pPr lvl="1"/>
            <a:r>
              <a:rPr lang="en-US" sz="2400" i="1" dirty="0" smtClean="0">
                <a:solidFill>
                  <a:srgbClr val="FF0000"/>
                </a:solidFill>
              </a:rPr>
              <a:t>A get balance operation witnessing a withdraw must witness all its visible deposits</a:t>
            </a:r>
          </a:p>
          <a:p>
            <a:pPr lvl="1"/>
            <a:endParaRPr lang="en-US" sz="2400" dirty="0"/>
          </a:p>
        </p:txBody>
      </p:sp>
      <p:sp>
        <p:nvSpPr>
          <p:cNvPr id="4" name="Slide Number Placeholder 3"/>
          <p:cNvSpPr>
            <a:spLocks noGrp="1"/>
          </p:cNvSpPr>
          <p:nvPr>
            <p:ph type="sldNum" sz="quarter" idx="12"/>
          </p:nvPr>
        </p:nvSpPr>
        <p:spPr/>
        <p:txBody>
          <a:bodyPr/>
          <a:lstStyle/>
          <a:p>
            <a:fld id="{8A92EBC0-2756-0B49-BBEC-14BFE17E3BFD}" type="slidenum">
              <a:rPr lang="en-US" smtClean="0"/>
              <a:t>39</a:t>
            </a:fld>
            <a:endParaRPr lang="en-US"/>
          </a:p>
        </p:txBody>
      </p:sp>
      <p:pic>
        <p:nvPicPr>
          <p:cNvPr id="5" name="Picture 4"/>
          <p:cNvPicPr>
            <a:picLocks noChangeAspect="1"/>
          </p:cNvPicPr>
          <p:nvPr/>
        </p:nvPicPr>
        <p:blipFill>
          <a:blip r:embed="rId2"/>
          <a:stretch>
            <a:fillRect/>
          </a:stretch>
        </p:blipFill>
        <p:spPr>
          <a:xfrm>
            <a:off x="623776" y="3776133"/>
            <a:ext cx="2198940" cy="2843742"/>
          </a:xfrm>
          <a:prstGeom prst="rect">
            <a:avLst/>
          </a:prstGeom>
        </p:spPr>
      </p:pic>
      <p:pic>
        <p:nvPicPr>
          <p:cNvPr id="11" name="Picture 10"/>
          <p:cNvPicPr>
            <a:picLocks noChangeAspect="1"/>
          </p:cNvPicPr>
          <p:nvPr/>
        </p:nvPicPr>
        <p:blipFill>
          <a:blip r:embed="rId3"/>
          <a:stretch>
            <a:fillRect/>
          </a:stretch>
        </p:blipFill>
        <p:spPr>
          <a:xfrm>
            <a:off x="3175000" y="4114799"/>
            <a:ext cx="5511800" cy="685800"/>
          </a:xfrm>
          <a:prstGeom prst="rect">
            <a:avLst/>
          </a:prstGeom>
        </p:spPr>
      </p:pic>
      <p:pic>
        <p:nvPicPr>
          <p:cNvPr id="12" name="Picture 11"/>
          <p:cNvPicPr>
            <a:picLocks noChangeAspect="1"/>
          </p:cNvPicPr>
          <p:nvPr/>
        </p:nvPicPr>
        <p:blipFill>
          <a:blip r:embed="rId4"/>
          <a:stretch>
            <a:fillRect/>
          </a:stretch>
        </p:blipFill>
        <p:spPr>
          <a:xfrm>
            <a:off x="152400" y="2415116"/>
            <a:ext cx="8826500" cy="317500"/>
          </a:xfrm>
          <a:prstGeom prst="rect">
            <a:avLst/>
          </a:prstGeom>
        </p:spPr>
      </p:pic>
      <p:grpSp>
        <p:nvGrpSpPr>
          <p:cNvPr id="10" name="Group 9"/>
          <p:cNvGrpSpPr/>
          <p:nvPr/>
        </p:nvGrpSpPr>
        <p:grpSpPr>
          <a:xfrm>
            <a:off x="457200" y="1187140"/>
            <a:ext cx="4429477" cy="1674593"/>
            <a:chOff x="457200" y="1187140"/>
            <a:chExt cx="4429477" cy="1674593"/>
          </a:xfrm>
        </p:grpSpPr>
        <p:sp>
          <p:nvSpPr>
            <p:cNvPr id="6" name="Oval 5"/>
            <p:cNvSpPr/>
            <p:nvPr/>
          </p:nvSpPr>
          <p:spPr>
            <a:xfrm>
              <a:off x="457200" y="2269067"/>
              <a:ext cx="508000" cy="592666"/>
            </a:xfrm>
            <a:prstGeom prst="ellipse">
              <a:avLst/>
            </a:prstGeom>
            <a:gradFill flip="none" rotWithShape="1">
              <a:gsLst>
                <a:gs pos="0">
                  <a:schemeClr val="accent3">
                    <a:tint val="50000"/>
                    <a:satMod val="300000"/>
                    <a:alpha val="38000"/>
                  </a:schemeClr>
                </a:gs>
                <a:gs pos="35000">
                  <a:schemeClr val="accent3">
                    <a:tint val="37000"/>
                    <a:satMod val="300000"/>
                    <a:alpha val="38000"/>
                  </a:schemeClr>
                </a:gs>
                <a:gs pos="100000">
                  <a:schemeClr val="accent3">
                    <a:tint val="15000"/>
                    <a:satMod val="350000"/>
                    <a:alpha val="38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TextBox 6"/>
            <p:cNvSpPr txBox="1"/>
            <p:nvPr/>
          </p:nvSpPr>
          <p:spPr>
            <a:xfrm>
              <a:off x="3175000" y="1187140"/>
              <a:ext cx="1711677" cy="646331"/>
            </a:xfrm>
            <a:prstGeom prst="rect">
              <a:avLst/>
            </a:prstGeom>
            <a:noFill/>
            <a:ln>
              <a:solidFill>
                <a:schemeClr val="tx1"/>
              </a:solidFill>
              <a:prstDash val="sysDash"/>
            </a:ln>
          </p:spPr>
          <p:txBody>
            <a:bodyPr wrap="none" rtlCol="0">
              <a:spAutoFit/>
            </a:bodyPr>
            <a:lstStyle/>
            <a:p>
              <a:pPr algn="ctr"/>
              <a:r>
                <a:rPr lang="en-US" dirty="0" smtClean="0"/>
                <a:t>Effect of current </a:t>
              </a:r>
            </a:p>
            <a:p>
              <a:pPr algn="ctr"/>
              <a:r>
                <a:rPr lang="en-US" dirty="0" smtClean="0"/>
                <a:t>operation</a:t>
              </a:r>
              <a:endParaRPr lang="en-US" dirty="0"/>
            </a:p>
          </p:txBody>
        </p:sp>
        <p:cxnSp>
          <p:nvCxnSpPr>
            <p:cNvPr id="9" name="Curved Connector 8"/>
            <p:cNvCxnSpPr>
              <a:stCxn id="7" idx="1"/>
              <a:endCxn id="6" idx="0"/>
            </p:cNvCxnSpPr>
            <p:nvPr/>
          </p:nvCxnSpPr>
          <p:spPr>
            <a:xfrm rot="10800000" flipV="1">
              <a:off x="711200" y="1510305"/>
              <a:ext cx="2463800" cy="758761"/>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8" name="Picture 7"/>
          <p:cNvPicPr>
            <a:picLocks noChangeAspect="1"/>
          </p:cNvPicPr>
          <p:nvPr/>
        </p:nvPicPr>
        <p:blipFill>
          <a:blip r:embed="rId5"/>
          <a:stretch>
            <a:fillRect/>
          </a:stretch>
        </p:blipFill>
        <p:spPr>
          <a:xfrm>
            <a:off x="4749800" y="5177367"/>
            <a:ext cx="1574800" cy="317500"/>
          </a:xfrm>
          <a:prstGeom prst="rect">
            <a:avLst/>
          </a:prstGeom>
        </p:spPr>
      </p:pic>
    </p:spTree>
    <p:extLst>
      <p:ext uri="{BB962C8B-B14F-4D97-AF65-F5344CB8AC3E}">
        <p14:creationId xmlns:p14="http://schemas.microsoft.com/office/powerpoint/2010/main" val="434405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4</a:t>
            </a:fld>
            <a:endParaRPr lang="en-US"/>
          </a:p>
        </p:txBody>
      </p:sp>
      <p:pic>
        <p:nvPicPr>
          <p:cNvPr id="6" name="Picture 5"/>
          <p:cNvPicPr>
            <a:picLocks noChangeAspect="1"/>
          </p:cNvPicPr>
          <p:nvPr/>
        </p:nvPicPr>
        <p:blipFill>
          <a:blip r:embed="rId4"/>
          <a:stretch>
            <a:fillRect/>
          </a:stretch>
        </p:blipFill>
        <p:spPr>
          <a:xfrm>
            <a:off x="4283387" y="5286972"/>
            <a:ext cx="1132460" cy="1007889"/>
          </a:xfrm>
          <a:prstGeom prst="rect">
            <a:avLst/>
          </a:prstGeom>
        </p:spPr>
      </p:pic>
      <p:pic>
        <p:nvPicPr>
          <p:cNvPr id="10" name="Picture 9"/>
          <p:cNvPicPr>
            <a:picLocks noChangeAspect="1"/>
          </p:cNvPicPr>
          <p:nvPr/>
        </p:nvPicPr>
        <p:blipFill>
          <a:blip r:embed="rId5"/>
          <a:stretch>
            <a:fillRect/>
          </a:stretch>
        </p:blipFill>
        <p:spPr>
          <a:xfrm>
            <a:off x="1533963" y="5281858"/>
            <a:ext cx="1530224" cy="1018117"/>
          </a:xfrm>
          <a:prstGeom prst="rect">
            <a:avLst/>
          </a:prstGeom>
        </p:spPr>
      </p:pic>
      <p:pic>
        <p:nvPicPr>
          <p:cNvPr id="13" name="Picture 12"/>
          <p:cNvPicPr>
            <a:picLocks noChangeAspect="1"/>
          </p:cNvPicPr>
          <p:nvPr/>
        </p:nvPicPr>
        <p:blipFill>
          <a:blip r:embed="rId6"/>
          <a:stretch>
            <a:fillRect/>
          </a:stretch>
        </p:blipFill>
        <p:spPr>
          <a:xfrm>
            <a:off x="3064187" y="5314467"/>
            <a:ext cx="952898" cy="952898"/>
          </a:xfrm>
          <a:prstGeom prst="rect">
            <a:avLst/>
          </a:prstGeom>
        </p:spPr>
      </p:pic>
      <p:pic>
        <p:nvPicPr>
          <p:cNvPr id="15" name="Picture 14"/>
          <p:cNvPicPr>
            <a:picLocks noChangeAspect="1"/>
          </p:cNvPicPr>
          <p:nvPr/>
        </p:nvPicPr>
        <p:blipFill>
          <a:blip r:embed="rId7"/>
          <a:stretch>
            <a:fillRect/>
          </a:stretch>
        </p:blipFill>
        <p:spPr>
          <a:xfrm>
            <a:off x="5545331" y="5225483"/>
            <a:ext cx="1591733" cy="1130867"/>
          </a:xfrm>
          <a:prstGeom prst="rect">
            <a:avLst/>
          </a:prstGeom>
        </p:spPr>
      </p:pic>
      <p:pic>
        <p:nvPicPr>
          <p:cNvPr id="17" name="Picture 16" descr="Avatar_Happ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781" y="713024"/>
            <a:ext cx="859622" cy="1214432"/>
          </a:xfrm>
          <a:prstGeom prst="rect">
            <a:avLst/>
          </a:prstGeom>
        </p:spPr>
      </p:pic>
      <p:grpSp>
        <p:nvGrpSpPr>
          <p:cNvPr id="18" name="Group 17"/>
          <p:cNvGrpSpPr/>
          <p:nvPr/>
        </p:nvGrpSpPr>
        <p:grpSpPr>
          <a:xfrm>
            <a:off x="2588883" y="60874"/>
            <a:ext cx="3005284" cy="2422945"/>
            <a:chOff x="6138716" y="3337663"/>
            <a:chExt cx="3005284" cy="2422945"/>
          </a:xfrm>
        </p:grpSpPr>
        <p:pic>
          <p:nvPicPr>
            <p:cNvPr id="19" name="Picture 18"/>
            <p:cNvPicPr>
              <a:picLocks noChangeAspect="1"/>
            </p:cNvPicPr>
            <p:nvPr/>
          </p:nvPicPr>
          <p:blipFill>
            <a:blip r:embed="rId9"/>
            <a:stretch>
              <a:fillRect/>
            </a:stretch>
          </p:blipFill>
          <p:spPr>
            <a:xfrm>
              <a:off x="7014508" y="3337663"/>
              <a:ext cx="1272347" cy="1272347"/>
            </a:xfrm>
            <a:prstGeom prst="rect">
              <a:avLst/>
            </a:prstGeom>
          </p:spPr>
        </p:pic>
        <p:pic>
          <p:nvPicPr>
            <p:cNvPr id="20" name="Picture 19"/>
            <p:cNvPicPr>
              <a:picLocks noChangeAspect="1"/>
            </p:cNvPicPr>
            <p:nvPr/>
          </p:nvPicPr>
          <p:blipFill>
            <a:blip r:embed="rId10"/>
            <a:stretch>
              <a:fillRect/>
            </a:stretch>
          </p:blipFill>
          <p:spPr>
            <a:xfrm>
              <a:off x="6138716" y="5132519"/>
              <a:ext cx="628089" cy="628089"/>
            </a:xfrm>
            <a:prstGeom prst="rect">
              <a:avLst/>
            </a:prstGeom>
          </p:spPr>
        </p:pic>
        <p:pic>
          <p:nvPicPr>
            <p:cNvPr id="21" name="Picture 20"/>
            <p:cNvPicPr>
              <a:picLocks noChangeAspect="1"/>
            </p:cNvPicPr>
            <p:nvPr/>
          </p:nvPicPr>
          <p:blipFill>
            <a:blip r:embed="rId10"/>
            <a:stretch>
              <a:fillRect/>
            </a:stretch>
          </p:blipFill>
          <p:spPr>
            <a:xfrm>
              <a:off x="6931114" y="5132519"/>
              <a:ext cx="628089" cy="628089"/>
            </a:xfrm>
            <a:prstGeom prst="rect">
              <a:avLst/>
            </a:prstGeom>
          </p:spPr>
        </p:pic>
        <p:pic>
          <p:nvPicPr>
            <p:cNvPr id="22" name="Picture 21"/>
            <p:cNvPicPr>
              <a:picLocks noChangeAspect="1"/>
            </p:cNvPicPr>
            <p:nvPr/>
          </p:nvPicPr>
          <p:blipFill>
            <a:blip r:embed="rId10"/>
            <a:stretch>
              <a:fillRect/>
            </a:stretch>
          </p:blipFill>
          <p:spPr>
            <a:xfrm>
              <a:off x="7723512" y="5132519"/>
              <a:ext cx="628089" cy="628089"/>
            </a:xfrm>
            <a:prstGeom prst="rect">
              <a:avLst/>
            </a:prstGeom>
          </p:spPr>
        </p:pic>
        <p:pic>
          <p:nvPicPr>
            <p:cNvPr id="23" name="Picture 22"/>
            <p:cNvPicPr>
              <a:picLocks noChangeAspect="1"/>
            </p:cNvPicPr>
            <p:nvPr/>
          </p:nvPicPr>
          <p:blipFill>
            <a:blip r:embed="rId10"/>
            <a:stretch>
              <a:fillRect/>
            </a:stretch>
          </p:blipFill>
          <p:spPr>
            <a:xfrm>
              <a:off x="8515911" y="5126781"/>
              <a:ext cx="628089" cy="628089"/>
            </a:xfrm>
            <a:prstGeom prst="rect">
              <a:avLst/>
            </a:prstGeom>
          </p:spPr>
        </p:pic>
        <p:sp>
          <p:nvSpPr>
            <p:cNvPr id="24" name="Left-Right Arrow 23"/>
            <p:cNvSpPr/>
            <p:nvPr/>
          </p:nvSpPr>
          <p:spPr>
            <a:xfrm rot="19150032">
              <a:off x="6283522" y="4687298"/>
              <a:ext cx="1064186" cy="171997"/>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Left-Right Arrow 24"/>
            <p:cNvSpPr/>
            <p:nvPr/>
          </p:nvSpPr>
          <p:spPr>
            <a:xfrm rot="17052256">
              <a:off x="6993649" y="4700953"/>
              <a:ext cx="722466" cy="173971"/>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Left-Right Arrow 25"/>
            <p:cNvSpPr/>
            <p:nvPr/>
          </p:nvSpPr>
          <p:spPr>
            <a:xfrm rot="15363161">
              <a:off x="7565124" y="4696382"/>
              <a:ext cx="722466" cy="173971"/>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Left-Right Arrow 26"/>
            <p:cNvSpPr/>
            <p:nvPr/>
          </p:nvSpPr>
          <p:spPr>
            <a:xfrm rot="13625635">
              <a:off x="8038876" y="4684681"/>
              <a:ext cx="986141" cy="183114"/>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32" name="Group 31"/>
          <p:cNvGrpSpPr/>
          <p:nvPr/>
        </p:nvGrpSpPr>
        <p:grpSpPr>
          <a:xfrm>
            <a:off x="1891712" y="3824421"/>
            <a:ext cx="715498" cy="1093198"/>
            <a:chOff x="3001344" y="3437467"/>
            <a:chExt cx="715498" cy="1093198"/>
          </a:xfrm>
        </p:grpSpPr>
        <p:pic>
          <p:nvPicPr>
            <p:cNvPr id="29" name="Picture 28"/>
            <p:cNvPicPr>
              <a:picLocks noChangeAspect="1"/>
            </p:cNvPicPr>
            <p:nvPr/>
          </p:nvPicPr>
          <p:blipFill>
            <a:blip r:embed="rId10"/>
            <a:stretch>
              <a:fillRect/>
            </a:stretch>
          </p:blipFill>
          <p:spPr>
            <a:xfrm>
              <a:off x="3079705" y="3991755"/>
              <a:ext cx="521977" cy="521977"/>
            </a:xfrm>
            <a:prstGeom prst="rect">
              <a:avLst/>
            </a:prstGeom>
          </p:spPr>
        </p:pic>
        <p:pic>
          <p:nvPicPr>
            <p:cNvPr id="30" name="Picture 29"/>
            <p:cNvPicPr>
              <a:picLocks noChangeAspect="1"/>
            </p:cNvPicPr>
            <p:nvPr/>
          </p:nvPicPr>
          <p:blipFill>
            <a:blip r:embed="rId9"/>
            <a:stretch>
              <a:fillRect/>
            </a:stretch>
          </p:blipFill>
          <p:spPr>
            <a:xfrm>
              <a:off x="3069076" y="3437467"/>
              <a:ext cx="554288" cy="554288"/>
            </a:xfrm>
            <a:prstGeom prst="rect">
              <a:avLst/>
            </a:prstGeom>
          </p:spPr>
        </p:pic>
        <p:sp>
          <p:nvSpPr>
            <p:cNvPr id="31" name="Rectangle 30"/>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185673" y="3824421"/>
            <a:ext cx="715498" cy="1093198"/>
            <a:chOff x="3001344" y="3437467"/>
            <a:chExt cx="715498" cy="1093198"/>
          </a:xfrm>
        </p:grpSpPr>
        <p:pic>
          <p:nvPicPr>
            <p:cNvPr id="34" name="Picture 33"/>
            <p:cNvPicPr>
              <a:picLocks noChangeAspect="1"/>
            </p:cNvPicPr>
            <p:nvPr/>
          </p:nvPicPr>
          <p:blipFill>
            <a:blip r:embed="rId10"/>
            <a:stretch>
              <a:fillRect/>
            </a:stretch>
          </p:blipFill>
          <p:spPr>
            <a:xfrm>
              <a:off x="3079705" y="3991755"/>
              <a:ext cx="521977" cy="521977"/>
            </a:xfrm>
            <a:prstGeom prst="rect">
              <a:avLst/>
            </a:prstGeom>
          </p:spPr>
        </p:pic>
        <p:pic>
          <p:nvPicPr>
            <p:cNvPr id="35" name="Picture 34"/>
            <p:cNvPicPr>
              <a:picLocks noChangeAspect="1"/>
            </p:cNvPicPr>
            <p:nvPr/>
          </p:nvPicPr>
          <p:blipFill>
            <a:blip r:embed="rId9"/>
            <a:stretch>
              <a:fillRect/>
            </a:stretch>
          </p:blipFill>
          <p:spPr>
            <a:xfrm>
              <a:off x="3069076" y="3437467"/>
              <a:ext cx="554288" cy="554288"/>
            </a:xfrm>
            <a:prstGeom prst="rect">
              <a:avLst/>
            </a:prstGeom>
          </p:spPr>
        </p:pic>
        <p:sp>
          <p:nvSpPr>
            <p:cNvPr id="36" name="Rectangle 35"/>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4479634" y="3824421"/>
            <a:ext cx="715498" cy="1093198"/>
            <a:chOff x="3001344" y="3437467"/>
            <a:chExt cx="715498" cy="1093198"/>
          </a:xfrm>
        </p:grpSpPr>
        <p:pic>
          <p:nvPicPr>
            <p:cNvPr id="38" name="Picture 37"/>
            <p:cNvPicPr>
              <a:picLocks noChangeAspect="1"/>
            </p:cNvPicPr>
            <p:nvPr/>
          </p:nvPicPr>
          <p:blipFill>
            <a:blip r:embed="rId10"/>
            <a:stretch>
              <a:fillRect/>
            </a:stretch>
          </p:blipFill>
          <p:spPr>
            <a:xfrm>
              <a:off x="3079705" y="3991755"/>
              <a:ext cx="521977" cy="521977"/>
            </a:xfrm>
            <a:prstGeom prst="rect">
              <a:avLst/>
            </a:prstGeom>
          </p:spPr>
        </p:pic>
        <p:pic>
          <p:nvPicPr>
            <p:cNvPr id="39" name="Picture 38"/>
            <p:cNvPicPr>
              <a:picLocks noChangeAspect="1"/>
            </p:cNvPicPr>
            <p:nvPr/>
          </p:nvPicPr>
          <p:blipFill>
            <a:blip r:embed="rId9"/>
            <a:stretch>
              <a:fillRect/>
            </a:stretch>
          </p:blipFill>
          <p:spPr>
            <a:xfrm>
              <a:off x="3069076" y="3437467"/>
              <a:ext cx="554288" cy="554288"/>
            </a:xfrm>
            <a:prstGeom prst="rect">
              <a:avLst/>
            </a:prstGeom>
          </p:spPr>
        </p:pic>
        <p:sp>
          <p:nvSpPr>
            <p:cNvPr id="40" name="Rectangle 39"/>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5773596" y="3824421"/>
            <a:ext cx="715498" cy="1093198"/>
            <a:chOff x="3001344" y="3437467"/>
            <a:chExt cx="715498" cy="1093198"/>
          </a:xfrm>
        </p:grpSpPr>
        <p:pic>
          <p:nvPicPr>
            <p:cNvPr id="42" name="Picture 41"/>
            <p:cNvPicPr>
              <a:picLocks noChangeAspect="1"/>
            </p:cNvPicPr>
            <p:nvPr/>
          </p:nvPicPr>
          <p:blipFill>
            <a:blip r:embed="rId10"/>
            <a:stretch>
              <a:fillRect/>
            </a:stretch>
          </p:blipFill>
          <p:spPr>
            <a:xfrm>
              <a:off x="3079705" y="3991755"/>
              <a:ext cx="521977" cy="521977"/>
            </a:xfrm>
            <a:prstGeom prst="rect">
              <a:avLst/>
            </a:prstGeom>
          </p:spPr>
        </p:pic>
        <p:pic>
          <p:nvPicPr>
            <p:cNvPr id="43" name="Picture 42"/>
            <p:cNvPicPr>
              <a:picLocks noChangeAspect="1"/>
            </p:cNvPicPr>
            <p:nvPr/>
          </p:nvPicPr>
          <p:blipFill>
            <a:blip r:embed="rId9"/>
            <a:stretch>
              <a:fillRect/>
            </a:stretch>
          </p:blipFill>
          <p:spPr>
            <a:xfrm>
              <a:off x="3069076" y="3437467"/>
              <a:ext cx="554288" cy="554288"/>
            </a:xfrm>
            <a:prstGeom prst="rect">
              <a:avLst/>
            </a:prstGeom>
          </p:spPr>
        </p:pic>
        <p:sp>
          <p:nvSpPr>
            <p:cNvPr id="44" name="Rectangle 43"/>
            <p:cNvSpPr/>
            <p:nvPr/>
          </p:nvSpPr>
          <p:spPr>
            <a:xfrm>
              <a:off x="3001344" y="3454400"/>
              <a:ext cx="715498" cy="1076265"/>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Left-Right Arrow 44"/>
          <p:cNvSpPr/>
          <p:nvPr/>
        </p:nvSpPr>
        <p:spPr>
          <a:xfrm flipV="1">
            <a:off x="2607210" y="4250267"/>
            <a:ext cx="578463" cy="287866"/>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Left-Right Arrow 45"/>
          <p:cNvSpPr/>
          <p:nvPr/>
        </p:nvSpPr>
        <p:spPr>
          <a:xfrm flipV="1">
            <a:off x="3884447" y="4258734"/>
            <a:ext cx="578463" cy="287866"/>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7" name="Left-Right Arrow 46"/>
          <p:cNvSpPr/>
          <p:nvPr/>
        </p:nvSpPr>
        <p:spPr>
          <a:xfrm flipV="1">
            <a:off x="5195132" y="4258734"/>
            <a:ext cx="578463" cy="287866"/>
          </a:xfrm>
          <a:prstGeom prst="leftRightArrow">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8" name="Rounded Rectangular Callout 47"/>
          <p:cNvSpPr/>
          <p:nvPr/>
        </p:nvSpPr>
        <p:spPr>
          <a:xfrm>
            <a:off x="7137064" y="3428395"/>
            <a:ext cx="1659467" cy="1900628"/>
          </a:xfrm>
          <a:prstGeom prst="wedgeRoundRectCallout">
            <a:avLst>
              <a:gd name="adj1" fmla="val -74915"/>
              <a:gd name="adj2" fmla="val -3429"/>
              <a:gd name="adj3" fmla="val 16667"/>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dirty="0" smtClean="0"/>
              <a:t>Replication,</a:t>
            </a:r>
          </a:p>
          <a:p>
            <a:pPr algn="ctr"/>
            <a:r>
              <a:rPr lang="en-US" dirty="0" smtClean="0"/>
              <a:t>Coherence,</a:t>
            </a:r>
          </a:p>
          <a:p>
            <a:pPr algn="ctr"/>
            <a:r>
              <a:rPr lang="en-US" dirty="0" smtClean="0"/>
              <a:t>Asynchrony,</a:t>
            </a:r>
          </a:p>
          <a:p>
            <a:pPr algn="ctr"/>
            <a:r>
              <a:rPr lang="en-US" dirty="0" smtClean="0"/>
              <a:t>Partial failures,</a:t>
            </a:r>
          </a:p>
          <a:p>
            <a:pPr algn="ctr"/>
            <a:r>
              <a:rPr lang="en-US" dirty="0" smtClean="0"/>
              <a:t>Heterogeneity,</a:t>
            </a:r>
          </a:p>
          <a:p>
            <a:pPr algn="ctr"/>
            <a:r>
              <a:rPr lang="en-US" dirty="0" smtClean="0"/>
              <a:t>……</a:t>
            </a:r>
          </a:p>
        </p:txBody>
      </p:sp>
      <p:sp>
        <p:nvSpPr>
          <p:cNvPr id="49" name="Rectangle 48"/>
          <p:cNvSpPr/>
          <p:nvPr/>
        </p:nvSpPr>
        <p:spPr>
          <a:xfrm>
            <a:off x="1533963" y="2861733"/>
            <a:ext cx="5603101" cy="5666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Minion Pro"/>
                <a:cs typeface="Minion Pro"/>
              </a:rPr>
              <a:t>Memory Consistency Model</a:t>
            </a:r>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80482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40</a:t>
            </a:fld>
            <a:endParaRPr lang="en-US"/>
          </a:p>
        </p:txBody>
      </p:sp>
      <p:pic>
        <p:nvPicPr>
          <p:cNvPr id="5" name="Picture 4"/>
          <p:cNvPicPr>
            <a:picLocks noChangeAspect="1"/>
          </p:cNvPicPr>
          <p:nvPr/>
        </p:nvPicPr>
        <p:blipFill>
          <a:blip r:embed="rId2"/>
          <a:stretch>
            <a:fillRect/>
          </a:stretch>
        </p:blipFill>
        <p:spPr>
          <a:xfrm>
            <a:off x="457200" y="1388004"/>
            <a:ext cx="8366225" cy="3827463"/>
          </a:xfrm>
          <a:prstGeom prst="rect">
            <a:avLst/>
          </a:prstGeom>
        </p:spPr>
      </p:pic>
      <p:sp>
        <p:nvSpPr>
          <p:cNvPr id="7" name="Rounded Rectangular Callout 6"/>
          <p:cNvSpPr/>
          <p:nvPr/>
        </p:nvSpPr>
        <p:spPr>
          <a:xfrm>
            <a:off x="6553199" y="643467"/>
            <a:ext cx="2438401" cy="863600"/>
          </a:xfrm>
          <a:prstGeom prst="wedgeRoundRectCallout">
            <a:avLst>
              <a:gd name="adj1" fmla="val 18195"/>
              <a:gd name="adj2" fmla="val 11348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atin typeface="Minion Pro"/>
                <a:cs typeface="Minion Pro"/>
              </a:rPr>
              <a:t>Support for coordination-free </a:t>
            </a:r>
            <a:r>
              <a:rPr lang="en-US" dirty="0" err="1" smtClean="0">
                <a:latin typeface="Minion Pro"/>
                <a:cs typeface="Minion Pro"/>
              </a:rPr>
              <a:t>txns</a:t>
            </a:r>
            <a:endParaRPr lang="en-US" dirty="0">
              <a:latin typeface="Minion Pro"/>
              <a:cs typeface="Minion Pro"/>
            </a:endParaRPr>
          </a:p>
        </p:txBody>
      </p:sp>
    </p:spTree>
    <p:extLst>
      <p:ext uri="{BB962C8B-B14F-4D97-AF65-F5344CB8AC3E}">
        <p14:creationId xmlns:p14="http://schemas.microsoft.com/office/powerpoint/2010/main" val="382321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Classification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41</a:t>
            </a:fld>
            <a:endParaRPr lang="en-US"/>
          </a:p>
        </p:txBody>
      </p:sp>
      <p:pic>
        <p:nvPicPr>
          <p:cNvPr id="5" name="Picture 4"/>
          <p:cNvPicPr>
            <a:picLocks noChangeAspect="1"/>
          </p:cNvPicPr>
          <p:nvPr/>
        </p:nvPicPr>
        <p:blipFill>
          <a:blip r:embed="rId2"/>
          <a:stretch>
            <a:fillRect/>
          </a:stretch>
        </p:blipFill>
        <p:spPr>
          <a:xfrm>
            <a:off x="2171142" y="1382020"/>
            <a:ext cx="5418667" cy="2084103"/>
          </a:xfrm>
          <a:prstGeom prst="rect">
            <a:avLst/>
          </a:prstGeom>
        </p:spPr>
      </p:pic>
      <p:sp>
        <p:nvSpPr>
          <p:cNvPr id="10" name="Rounded Rectangle 9"/>
          <p:cNvSpPr/>
          <p:nvPr/>
        </p:nvSpPr>
        <p:spPr>
          <a:xfrm>
            <a:off x="6015009" y="1382020"/>
            <a:ext cx="1574800" cy="339195"/>
          </a:xfrm>
          <a:prstGeom prst="roundRect">
            <a:avLst/>
          </a:prstGeom>
          <a:gradFill flip="none" rotWithShape="1">
            <a:gsLst>
              <a:gs pos="0">
                <a:schemeClr val="accent2">
                  <a:tint val="100000"/>
                  <a:shade val="100000"/>
                  <a:satMod val="130000"/>
                  <a:alpha val="57000"/>
                </a:schemeClr>
              </a:gs>
              <a:gs pos="100000">
                <a:schemeClr val="accent2">
                  <a:tint val="50000"/>
                  <a:shade val="100000"/>
                  <a:satMod val="350000"/>
                  <a:alpha val="5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8" name="Group 17"/>
          <p:cNvGrpSpPr/>
          <p:nvPr/>
        </p:nvGrpSpPr>
        <p:grpSpPr>
          <a:xfrm>
            <a:off x="2313469" y="735689"/>
            <a:ext cx="3701540" cy="985526"/>
            <a:chOff x="2038860" y="504607"/>
            <a:chExt cx="3701540" cy="985526"/>
          </a:xfrm>
        </p:grpSpPr>
        <p:sp>
          <p:nvSpPr>
            <p:cNvPr id="9" name="Rounded Rectangle 8"/>
            <p:cNvSpPr/>
            <p:nvPr/>
          </p:nvSpPr>
          <p:spPr>
            <a:xfrm>
              <a:off x="4284133" y="1150938"/>
              <a:ext cx="1456267" cy="339195"/>
            </a:xfrm>
            <a:prstGeom prst="roundRect">
              <a:avLst/>
            </a:prstGeom>
            <a:gradFill flip="none" rotWithShape="1">
              <a:gsLst>
                <a:gs pos="0">
                  <a:schemeClr val="accent6">
                    <a:tint val="50000"/>
                    <a:satMod val="300000"/>
                    <a:alpha val="47000"/>
                  </a:schemeClr>
                </a:gs>
                <a:gs pos="35000">
                  <a:schemeClr val="accent6">
                    <a:tint val="37000"/>
                    <a:satMod val="300000"/>
                    <a:alpha val="47000"/>
                  </a:schemeClr>
                </a:gs>
                <a:gs pos="100000">
                  <a:schemeClr val="accent6">
                    <a:tint val="15000"/>
                    <a:satMod val="350000"/>
                    <a:alpha val="47000"/>
                  </a:schemeClr>
                </a:gs>
              </a:gsLst>
              <a:lin ang="162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TextBox 10"/>
            <p:cNvSpPr txBox="1"/>
            <p:nvPr/>
          </p:nvSpPr>
          <p:spPr>
            <a:xfrm>
              <a:off x="2038860" y="504607"/>
              <a:ext cx="1136286" cy="646331"/>
            </a:xfrm>
            <a:prstGeom prst="rect">
              <a:avLst/>
            </a:prstGeom>
            <a:noFill/>
          </p:spPr>
          <p:txBody>
            <a:bodyPr wrap="none" rtlCol="0">
              <a:spAutoFit/>
            </a:bodyPr>
            <a:lstStyle/>
            <a:p>
              <a:pPr algn="ctr"/>
              <a:r>
                <a:rPr lang="en-US" dirty="0" smtClean="0">
                  <a:latin typeface="Minion Pro"/>
                  <a:cs typeface="Minion Pro"/>
                </a:rPr>
                <a:t>Operation</a:t>
              </a:r>
            </a:p>
            <a:p>
              <a:pPr algn="ctr"/>
              <a:r>
                <a:rPr lang="en-US" dirty="0" smtClean="0">
                  <a:latin typeface="Minion Pro"/>
                  <a:cs typeface="Minion Pro"/>
                </a:rPr>
                <a:t>Classes</a:t>
              </a:r>
              <a:endParaRPr lang="en-US" dirty="0">
                <a:latin typeface="Minion Pro"/>
                <a:cs typeface="Minion Pro"/>
              </a:endParaRPr>
            </a:p>
          </p:txBody>
        </p:sp>
        <p:cxnSp>
          <p:nvCxnSpPr>
            <p:cNvPr id="13" name="Curved Connector 12"/>
            <p:cNvCxnSpPr>
              <a:stCxn id="11" idx="3"/>
              <a:endCxn id="9" idx="0"/>
            </p:cNvCxnSpPr>
            <p:nvPr/>
          </p:nvCxnSpPr>
          <p:spPr>
            <a:xfrm>
              <a:off x="3175146" y="827773"/>
              <a:ext cx="1837121" cy="32316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7910514" y="735689"/>
            <a:ext cx="1287532" cy="646331"/>
          </a:xfrm>
          <a:prstGeom prst="rect">
            <a:avLst/>
          </a:prstGeom>
          <a:noFill/>
        </p:spPr>
        <p:txBody>
          <a:bodyPr wrap="none" rtlCol="0">
            <a:spAutoFit/>
          </a:bodyPr>
          <a:lstStyle/>
          <a:p>
            <a:pPr algn="ctr"/>
            <a:r>
              <a:rPr lang="en-US" dirty="0" smtClean="0">
                <a:latin typeface="Minion Pro"/>
                <a:cs typeface="Minion Pro"/>
              </a:rPr>
              <a:t>Transaction</a:t>
            </a:r>
          </a:p>
          <a:p>
            <a:pPr algn="ctr"/>
            <a:r>
              <a:rPr lang="en-US" dirty="0" smtClean="0">
                <a:latin typeface="Minion Pro"/>
                <a:cs typeface="Minion Pro"/>
              </a:rPr>
              <a:t>Classes</a:t>
            </a:r>
            <a:endParaRPr lang="en-US" dirty="0">
              <a:latin typeface="Minion Pro"/>
              <a:cs typeface="Minion Pro"/>
            </a:endParaRPr>
          </a:p>
        </p:txBody>
      </p:sp>
      <p:cxnSp>
        <p:nvCxnSpPr>
          <p:cNvPr id="15" name="Curved Connector 14"/>
          <p:cNvCxnSpPr>
            <a:stCxn id="14" idx="1"/>
            <a:endCxn id="10" idx="0"/>
          </p:cNvCxnSpPr>
          <p:nvPr/>
        </p:nvCxnSpPr>
        <p:spPr>
          <a:xfrm rot="10800000" flipV="1">
            <a:off x="6802410" y="1058854"/>
            <a:ext cx="1108105" cy="32316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611332" y="2981753"/>
            <a:ext cx="7021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1611331" y="3264524"/>
            <a:ext cx="70213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0937" y="2746288"/>
            <a:ext cx="1149084" cy="369332"/>
          </a:xfrm>
          <a:prstGeom prst="rect">
            <a:avLst/>
          </a:prstGeom>
          <a:noFill/>
        </p:spPr>
        <p:txBody>
          <a:bodyPr wrap="none" rtlCol="0">
            <a:spAutoFit/>
          </a:bodyPr>
          <a:lstStyle/>
          <a:p>
            <a:r>
              <a:rPr lang="en-US" dirty="0" err="1">
                <a:latin typeface="Minion Pro"/>
                <a:cs typeface="Minion Pro"/>
              </a:rPr>
              <a:t>e</a:t>
            </a:r>
            <a:r>
              <a:rPr lang="en-US" dirty="0" err="1" smtClean="0">
                <a:latin typeface="Minion Pro"/>
                <a:cs typeface="Minion Pro"/>
              </a:rPr>
              <a:t>bay</a:t>
            </a:r>
            <a:r>
              <a:rPr lang="en-US" dirty="0" smtClean="0">
                <a:latin typeface="Minion Pro"/>
                <a:cs typeface="Minion Pro"/>
              </a:rPr>
              <a:t> clone</a:t>
            </a:r>
            <a:endParaRPr lang="en-US" dirty="0">
              <a:latin typeface="Minion Pro"/>
              <a:cs typeface="Minion Pro"/>
            </a:endParaRPr>
          </a:p>
        </p:txBody>
      </p:sp>
      <p:sp>
        <p:nvSpPr>
          <p:cNvPr id="17" name="TextBox 16"/>
          <p:cNvSpPr txBox="1"/>
          <p:nvPr/>
        </p:nvSpPr>
        <p:spPr>
          <a:xfrm>
            <a:off x="271350" y="3045992"/>
            <a:ext cx="1339981" cy="369332"/>
          </a:xfrm>
          <a:prstGeom prst="rect">
            <a:avLst/>
          </a:prstGeom>
          <a:noFill/>
        </p:spPr>
        <p:txBody>
          <a:bodyPr wrap="none" rtlCol="0">
            <a:spAutoFit/>
          </a:bodyPr>
          <a:lstStyle/>
          <a:p>
            <a:r>
              <a:rPr lang="en-US" dirty="0">
                <a:latin typeface="Minion Pro"/>
                <a:cs typeface="Minion Pro"/>
              </a:rPr>
              <a:t>t</a:t>
            </a:r>
            <a:r>
              <a:rPr lang="en-US" dirty="0" smtClean="0">
                <a:latin typeface="Minion Pro"/>
                <a:cs typeface="Minion Pro"/>
              </a:rPr>
              <a:t>witter clone</a:t>
            </a:r>
            <a:endParaRPr lang="en-US" dirty="0">
              <a:latin typeface="Minion Pro"/>
              <a:cs typeface="Minion Pro"/>
            </a:endParaRPr>
          </a:p>
        </p:txBody>
      </p:sp>
      <p:sp>
        <p:nvSpPr>
          <p:cNvPr id="19" name="Content Placeholder 2"/>
          <p:cNvSpPr>
            <a:spLocks noGrp="1"/>
          </p:cNvSpPr>
          <p:nvPr>
            <p:ph idx="1"/>
          </p:nvPr>
        </p:nvSpPr>
        <p:spPr>
          <a:xfrm>
            <a:off x="457200" y="3691467"/>
            <a:ext cx="8229600" cy="2664883"/>
          </a:xfrm>
        </p:spPr>
        <p:txBody>
          <a:bodyPr>
            <a:normAutofit fontScale="85000" lnSpcReduction="20000"/>
          </a:bodyPr>
          <a:lstStyle/>
          <a:p>
            <a:r>
              <a:rPr lang="en-US" dirty="0" smtClean="0"/>
              <a:t>Performance evaluation</a:t>
            </a:r>
          </a:p>
          <a:p>
            <a:pPr lvl="1"/>
            <a:r>
              <a:rPr lang="en-US" dirty="0" smtClean="0"/>
              <a:t>Amazon EC2 + Cassandra cluster + </a:t>
            </a:r>
            <a:r>
              <a:rPr lang="en-US" dirty="0" err="1" smtClean="0"/>
              <a:t>Quelea</a:t>
            </a:r>
            <a:r>
              <a:rPr lang="en-US" dirty="0" smtClean="0"/>
              <a:t> shim layer</a:t>
            </a:r>
          </a:p>
          <a:p>
            <a:r>
              <a:rPr lang="en-US" dirty="0" smtClean="0"/>
              <a:t>Bank account</a:t>
            </a:r>
          </a:p>
          <a:p>
            <a:pPr lvl="1"/>
            <a:r>
              <a:rPr lang="en-US" dirty="0" smtClean="0"/>
              <a:t>deposit </a:t>
            </a:r>
            <a:r>
              <a:rPr lang="en-US" dirty="0" smtClean="0">
                <a:sym typeface="Wingdings"/>
              </a:rPr>
              <a:t> </a:t>
            </a:r>
            <a:r>
              <a:rPr lang="en-US" dirty="0" smtClean="0">
                <a:solidFill>
                  <a:srgbClr val="008000"/>
                </a:solidFill>
              </a:rPr>
              <a:t>EC</a:t>
            </a:r>
            <a:r>
              <a:rPr lang="en-US" dirty="0" smtClean="0"/>
              <a:t>, withdraw </a:t>
            </a:r>
            <a:r>
              <a:rPr lang="en-US" dirty="0" smtClean="0">
                <a:sym typeface="Wingdings"/>
              </a:rPr>
              <a:t> </a:t>
            </a:r>
            <a:r>
              <a:rPr lang="en-US" dirty="0" smtClean="0">
                <a:solidFill>
                  <a:srgbClr val="FF0000"/>
                </a:solidFill>
              </a:rPr>
              <a:t>SC</a:t>
            </a:r>
            <a:r>
              <a:rPr lang="en-US" dirty="0" smtClean="0"/>
              <a:t>, </a:t>
            </a:r>
            <a:r>
              <a:rPr lang="en-US" dirty="0" err="1" smtClean="0"/>
              <a:t>getBalance</a:t>
            </a:r>
            <a:r>
              <a:rPr lang="en-US" dirty="0" smtClean="0"/>
              <a:t> </a:t>
            </a:r>
            <a:r>
              <a:rPr lang="en-US" dirty="0" smtClean="0">
                <a:sym typeface="Wingdings"/>
              </a:rPr>
              <a:t> </a:t>
            </a:r>
            <a:r>
              <a:rPr lang="en-US" dirty="0" smtClean="0">
                <a:solidFill>
                  <a:srgbClr val="0000FF"/>
                </a:solidFill>
              </a:rPr>
              <a:t>CC</a:t>
            </a:r>
          </a:p>
          <a:p>
            <a:pPr lvl="1"/>
            <a:r>
              <a:rPr lang="en-US" dirty="0" smtClean="0"/>
              <a:t>Compared to all operations tagged SC, </a:t>
            </a:r>
            <a:r>
              <a:rPr lang="en-US" dirty="0" err="1" smtClean="0"/>
              <a:t>Quelea</a:t>
            </a:r>
            <a:r>
              <a:rPr lang="en-US" dirty="0" smtClean="0"/>
              <a:t> had</a:t>
            </a:r>
          </a:p>
          <a:p>
            <a:pPr lvl="2"/>
            <a:r>
              <a:rPr lang="en-US" dirty="0" smtClean="0"/>
              <a:t>1DC </a:t>
            </a:r>
            <a:r>
              <a:rPr lang="en-US" dirty="0" smtClean="0">
                <a:sym typeface="Wingdings"/>
              </a:rPr>
              <a:t></a:t>
            </a:r>
            <a:r>
              <a:rPr lang="en-US" b="1" dirty="0" smtClean="0">
                <a:solidFill>
                  <a:srgbClr val="008000"/>
                </a:solidFill>
                <a:sym typeface="Wingdings"/>
              </a:rPr>
              <a:t> </a:t>
            </a:r>
            <a:r>
              <a:rPr lang="en-US" b="1" dirty="0" smtClean="0">
                <a:solidFill>
                  <a:srgbClr val="008000"/>
                </a:solidFill>
              </a:rPr>
              <a:t>40</a:t>
            </a:r>
            <a:r>
              <a:rPr lang="en-US" b="1" dirty="0">
                <a:solidFill>
                  <a:srgbClr val="008000"/>
                </a:solidFill>
              </a:rPr>
              <a:t>%(139%)</a:t>
            </a:r>
            <a:r>
              <a:rPr lang="en-US" dirty="0"/>
              <a:t> lower(higher) latency(throughput</a:t>
            </a:r>
            <a:r>
              <a:rPr lang="en-US" dirty="0" smtClean="0"/>
              <a:t>)</a:t>
            </a:r>
          </a:p>
          <a:p>
            <a:pPr lvl="2"/>
            <a:r>
              <a:rPr lang="en-US" dirty="0" smtClean="0"/>
              <a:t>2DC </a:t>
            </a:r>
            <a:r>
              <a:rPr lang="en-US" dirty="0" smtClean="0">
                <a:sym typeface="Wingdings"/>
              </a:rPr>
              <a:t> </a:t>
            </a:r>
            <a:r>
              <a:rPr lang="en-US" b="1" dirty="0" smtClean="0">
                <a:solidFill>
                  <a:srgbClr val="008000"/>
                </a:solidFill>
              </a:rPr>
              <a:t>86</a:t>
            </a:r>
            <a:r>
              <a:rPr lang="en-US" b="1" dirty="0">
                <a:solidFill>
                  <a:srgbClr val="008000"/>
                </a:solidFill>
              </a:rPr>
              <a:t>%(618%)</a:t>
            </a:r>
            <a:r>
              <a:rPr lang="en-US" dirty="0"/>
              <a:t> lower(higher) latency(throughput</a:t>
            </a:r>
            <a:r>
              <a:rPr lang="en-US" dirty="0" smtClean="0"/>
              <a:t>)</a:t>
            </a:r>
            <a:endParaRPr lang="en-US" dirty="0"/>
          </a:p>
          <a:p>
            <a:pPr lvl="1"/>
            <a:endParaRPr lang="en-US" dirty="0"/>
          </a:p>
          <a:p>
            <a:pPr lvl="2"/>
            <a:endParaRPr lang="en-US" dirty="0" smtClean="0"/>
          </a:p>
          <a:p>
            <a:pPr lvl="2"/>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724472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7" grpId="0"/>
      <p:bldP spid="17" grpId="0"/>
      <p:bldP spid="1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Quelea</a:t>
            </a:r>
            <a:r>
              <a:rPr lang="en-US" dirty="0" smtClean="0"/>
              <a:t>: Conclusions</a:t>
            </a:r>
            <a:endParaRPr lang="en-US" dirty="0"/>
          </a:p>
        </p:txBody>
      </p:sp>
      <p:sp>
        <p:nvSpPr>
          <p:cNvPr id="3" name="Content Placeholder 2"/>
          <p:cNvSpPr>
            <a:spLocks noGrp="1"/>
          </p:cNvSpPr>
          <p:nvPr>
            <p:ph idx="1"/>
          </p:nvPr>
        </p:nvSpPr>
        <p:spPr/>
        <p:txBody>
          <a:bodyPr/>
          <a:lstStyle/>
          <a:p>
            <a:r>
              <a:rPr lang="en-US" dirty="0" smtClean="0"/>
              <a:t>PL support for eventual consistency</a:t>
            </a:r>
          </a:p>
          <a:p>
            <a:pPr lvl="1"/>
            <a:r>
              <a:rPr lang="en-US" dirty="0" smtClean="0"/>
              <a:t>Convergence</a:t>
            </a:r>
          </a:p>
          <a:p>
            <a:pPr lvl="2"/>
            <a:r>
              <a:rPr lang="en-US" dirty="0" smtClean="0"/>
              <a:t>Grow-only trace of effects</a:t>
            </a:r>
          </a:p>
          <a:p>
            <a:pPr lvl="2"/>
            <a:r>
              <a:rPr lang="en-US" dirty="0" smtClean="0"/>
              <a:t>Reductions resolve conflicts</a:t>
            </a:r>
          </a:p>
          <a:p>
            <a:pPr lvl="1"/>
            <a:r>
              <a:rPr lang="en-US" dirty="0" smtClean="0"/>
              <a:t>Consistency</a:t>
            </a:r>
          </a:p>
          <a:p>
            <a:pPr lvl="2"/>
            <a:r>
              <a:rPr lang="en-US" dirty="0" smtClean="0"/>
              <a:t>Contract language for declarative reasoning</a:t>
            </a:r>
          </a:p>
          <a:p>
            <a:pPr lvl="2"/>
            <a:r>
              <a:rPr lang="en-US" dirty="0" smtClean="0"/>
              <a:t>SMT solver for contract classification</a:t>
            </a:r>
          </a:p>
          <a:p>
            <a:r>
              <a:rPr lang="en-US" i="1" dirty="0" smtClean="0"/>
              <a:t>Realized on top of off-the-shelf stores!</a:t>
            </a:r>
            <a:endParaRPr lang="en-US" i="1" dirty="0"/>
          </a:p>
        </p:txBody>
      </p:sp>
      <p:sp>
        <p:nvSpPr>
          <p:cNvPr id="4" name="Slide Number Placeholder 3"/>
          <p:cNvSpPr>
            <a:spLocks noGrp="1"/>
          </p:cNvSpPr>
          <p:nvPr>
            <p:ph type="sldNum" sz="quarter" idx="12"/>
          </p:nvPr>
        </p:nvSpPr>
        <p:spPr/>
        <p:txBody>
          <a:bodyPr/>
          <a:lstStyle/>
          <a:p>
            <a:fld id="{8A92EBC0-2756-0B49-BBEC-14BFE17E3BFD}" type="slidenum">
              <a:rPr lang="en-US" smtClean="0"/>
              <a:t>42</a:t>
            </a:fld>
            <a:endParaRPr lang="en-US"/>
          </a:p>
        </p:txBody>
      </p:sp>
    </p:spTree>
    <p:extLst>
      <p:ext uri="{BB962C8B-B14F-4D97-AF65-F5344CB8AC3E}">
        <p14:creationId xmlns:p14="http://schemas.microsoft.com/office/powerpoint/2010/main" val="91392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318931" y="3539058"/>
            <a:ext cx="3268134" cy="2874963"/>
          </a:xfrm>
        </p:spPr>
        <p:txBody>
          <a:bodyPr>
            <a:normAutofit fontScale="77500" lnSpcReduction="20000"/>
          </a:bodyPr>
          <a:lstStyle/>
          <a:p>
            <a:r>
              <a:rPr lang="en-US" dirty="0" smtClean="0"/>
              <a:t>Explicit comm.</a:t>
            </a:r>
            <a:endParaRPr lang="en-US" dirty="0"/>
          </a:p>
          <a:p>
            <a:pPr lvl="1"/>
            <a:r>
              <a:rPr lang="en-US" dirty="0" smtClean="0"/>
              <a:t>simplifies formal reasoning </a:t>
            </a:r>
          </a:p>
          <a:p>
            <a:pPr lvl="1"/>
            <a:r>
              <a:rPr lang="en-US" dirty="0" smtClean="0"/>
              <a:t>tractable dep. graph</a:t>
            </a:r>
          </a:p>
          <a:p>
            <a:r>
              <a:rPr lang="en-US" dirty="0" smtClean="0"/>
              <a:t>Checkpoint</a:t>
            </a:r>
          </a:p>
          <a:p>
            <a:pPr lvl="1"/>
            <a:r>
              <a:rPr lang="en-US" dirty="0" smtClean="0">
                <a:sym typeface="Wingdings"/>
              </a:rPr>
              <a:t>Save current continuation &amp; ignore heap</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43</a:t>
            </a:fld>
            <a:endParaRPr lang="en-US"/>
          </a:p>
        </p:txBody>
      </p:sp>
      <p:sp>
        <p:nvSpPr>
          <p:cNvPr id="5" name="Content Placeholder 2"/>
          <p:cNvSpPr txBox="1">
            <a:spLocks/>
          </p:cNvSpPr>
          <p:nvPr/>
        </p:nvSpPr>
        <p:spPr>
          <a:xfrm>
            <a:off x="203196" y="3539058"/>
            <a:ext cx="3183467" cy="287496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Immutability</a:t>
            </a:r>
          </a:p>
          <a:p>
            <a:pPr lvl="1"/>
            <a:r>
              <a:rPr lang="en-US" dirty="0" smtClean="0"/>
              <a:t>Eliminating read barriers</a:t>
            </a:r>
          </a:p>
          <a:p>
            <a:pPr lvl="1"/>
            <a:r>
              <a:rPr lang="en-US" dirty="0" smtClean="0"/>
              <a:t>Cached shared heap</a:t>
            </a:r>
          </a:p>
          <a:p>
            <a:r>
              <a:rPr lang="en-US" dirty="0" smtClean="0"/>
              <a:t>Mostly functional nature</a:t>
            </a:r>
          </a:p>
          <a:p>
            <a:pPr lvl="1"/>
            <a:r>
              <a:rPr lang="en-US" dirty="0" smtClean="0"/>
              <a:t>Small shared heap</a:t>
            </a:r>
            <a:endParaRPr lang="en-US" dirty="0"/>
          </a:p>
        </p:txBody>
      </p:sp>
      <p:sp>
        <p:nvSpPr>
          <p:cNvPr id="6" name="Content Placeholder 2"/>
          <p:cNvSpPr txBox="1">
            <a:spLocks/>
          </p:cNvSpPr>
          <p:nvPr/>
        </p:nvSpPr>
        <p:spPr>
          <a:xfrm>
            <a:off x="6383869" y="3539058"/>
            <a:ext cx="2760131" cy="28172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dirty="0" smtClean="0"/>
              <a:t>No destructive updates</a:t>
            </a:r>
          </a:p>
          <a:p>
            <a:pPr lvl="1"/>
            <a:r>
              <a:rPr lang="en-US" sz="2400" dirty="0" smtClean="0"/>
              <a:t>Sequential reasoning for eventually consistent RDTs</a:t>
            </a:r>
          </a:p>
          <a:p>
            <a:pPr lvl="1"/>
            <a:endParaRPr lang="en-US" sz="2400" dirty="0"/>
          </a:p>
        </p:txBody>
      </p:sp>
      <p:sp>
        <p:nvSpPr>
          <p:cNvPr id="8" name="Content Placeholder 2"/>
          <p:cNvSpPr txBox="1">
            <a:spLocks/>
          </p:cNvSpPr>
          <p:nvPr/>
        </p:nvSpPr>
        <p:spPr>
          <a:xfrm>
            <a:off x="0" y="977902"/>
            <a:ext cx="9144000" cy="1651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solidFill>
                  <a:srgbClr val="0000FF"/>
                </a:solidFill>
                <a:sym typeface="Wingdings"/>
              </a:rPr>
              <a:t>Functional programming</a:t>
            </a:r>
            <a:r>
              <a:rPr lang="en-US" dirty="0" smtClean="0">
                <a:sym typeface="Wingdings"/>
              </a:rPr>
              <a:t> abstractions </a:t>
            </a:r>
            <a:r>
              <a:rPr lang="en-US" dirty="0" smtClean="0">
                <a:solidFill>
                  <a:srgbClr val="008000"/>
                </a:solidFill>
                <a:sym typeface="Wingdings"/>
              </a:rPr>
              <a:t>simplify</a:t>
            </a:r>
            <a:r>
              <a:rPr lang="en-US" dirty="0" smtClean="0">
                <a:sym typeface="Wingdings"/>
              </a:rPr>
              <a:t> scalable concurrent programming under </a:t>
            </a:r>
            <a:r>
              <a:rPr lang="en-US" dirty="0" smtClean="0">
                <a:solidFill>
                  <a:srgbClr val="FF0000"/>
                </a:solidFill>
                <a:sym typeface="Wingdings"/>
              </a:rPr>
              <a:t>weak consistency</a:t>
            </a:r>
            <a:endParaRPr lang="en-US" dirty="0">
              <a:solidFill>
                <a:srgbClr val="FF0000"/>
              </a:solidFill>
            </a:endParaRPr>
          </a:p>
        </p:txBody>
      </p:sp>
      <p:sp>
        <p:nvSpPr>
          <p:cNvPr id="9" name="Notched Right Arrow 8"/>
          <p:cNvSpPr/>
          <p:nvPr/>
        </p:nvSpPr>
        <p:spPr>
          <a:xfrm rot="7200000">
            <a:off x="1877003" y="2486295"/>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Notched Right Arrow 9"/>
          <p:cNvSpPr/>
          <p:nvPr/>
        </p:nvSpPr>
        <p:spPr>
          <a:xfrm rot="3600000">
            <a:off x="6154400" y="2486295"/>
            <a:ext cx="1112598"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Notched Right Arrow 10"/>
          <p:cNvSpPr/>
          <p:nvPr/>
        </p:nvSpPr>
        <p:spPr>
          <a:xfrm rot="5400000">
            <a:off x="4070351" y="2563292"/>
            <a:ext cx="1003300" cy="43179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69999" y="2382253"/>
            <a:ext cx="1004890" cy="461665"/>
          </a:xfrm>
          <a:prstGeom prst="rect">
            <a:avLst/>
          </a:prstGeom>
          <a:noFill/>
        </p:spPr>
        <p:txBody>
          <a:bodyPr wrap="none" rtlCol="0">
            <a:spAutoFit/>
          </a:bodyPr>
          <a:lstStyle/>
          <a:p>
            <a:r>
              <a:rPr lang="en-US" sz="2400" dirty="0" err="1" smtClean="0">
                <a:latin typeface="Minion Pro"/>
                <a:cs typeface="Minion Pro"/>
              </a:rPr>
              <a:t>Aneris</a:t>
            </a:r>
            <a:endParaRPr lang="en-US" sz="2400" dirty="0">
              <a:latin typeface="Minion Pro"/>
              <a:cs typeface="Minion Pro"/>
            </a:endParaRPr>
          </a:p>
        </p:txBody>
      </p:sp>
      <p:sp>
        <p:nvSpPr>
          <p:cNvPr id="13" name="TextBox 12"/>
          <p:cNvSpPr txBox="1"/>
          <p:nvPr/>
        </p:nvSpPr>
        <p:spPr>
          <a:xfrm>
            <a:off x="3341687" y="2382253"/>
            <a:ext cx="1172116" cy="461665"/>
          </a:xfrm>
          <a:prstGeom prst="rect">
            <a:avLst/>
          </a:prstGeom>
          <a:noFill/>
        </p:spPr>
        <p:txBody>
          <a:bodyPr wrap="none" rtlCol="0">
            <a:spAutoFit/>
          </a:bodyPr>
          <a:lstStyle/>
          <a:p>
            <a:r>
              <a:rPr lang="en-US" sz="2400" dirty="0" err="1" smtClean="0">
                <a:latin typeface="Minion Pro"/>
                <a:cs typeface="Minion Pro"/>
              </a:rPr>
              <a:t>RxCML</a:t>
            </a:r>
            <a:endParaRPr lang="en-US" sz="2400" dirty="0">
              <a:latin typeface="Minion Pro"/>
              <a:cs typeface="Minion Pro"/>
            </a:endParaRPr>
          </a:p>
        </p:txBody>
      </p:sp>
      <p:sp>
        <p:nvSpPr>
          <p:cNvPr id="14" name="TextBox 13"/>
          <p:cNvSpPr txBox="1"/>
          <p:nvPr/>
        </p:nvSpPr>
        <p:spPr>
          <a:xfrm>
            <a:off x="6846887" y="2382253"/>
            <a:ext cx="1056700" cy="461665"/>
          </a:xfrm>
          <a:prstGeom prst="rect">
            <a:avLst/>
          </a:prstGeom>
          <a:noFill/>
        </p:spPr>
        <p:txBody>
          <a:bodyPr wrap="none" rtlCol="0">
            <a:spAutoFit/>
          </a:bodyPr>
          <a:lstStyle/>
          <a:p>
            <a:r>
              <a:rPr lang="en-US" sz="2400" dirty="0" err="1" smtClean="0">
                <a:latin typeface="Minion Pro"/>
                <a:cs typeface="Minion Pro"/>
              </a:rPr>
              <a:t>Quelea</a:t>
            </a:r>
            <a:endParaRPr lang="en-US" sz="2400" dirty="0">
              <a:latin typeface="Minion Pro"/>
              <a:cs typeface="Minion Pro"/>
            </a:endParaRPr>
          </a:p>
        </p:txBody>
      </p:sp>
    </p:spTree>
    <p:extLst>
      <p:ext uri="{BB962C8B-B14F-4D97-AF65-F5344CB8AC3E}">
        <p14:creationId xmlns:p14="http://schemas.microsoft.com/office/powerpoint/2010/main" val="2575503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9" grpId="0" animBg="1"/>
      <p:bldP spid="10" grpId="0" animBg="1"/>
      <p:bldP spid="11" grpId="0" animBg="1"/>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a:bodyPr>
          <a:lstStyle/>
          <a:p>
            <a:r>
              <a:rPr lang="en-US" sz="2800" dirty="0" err="1" smtClean="0"/>
              <a:t>Aneris</a:t>
            </a:r>
            <a:endParaRPr lang="en-US" sz="2800" dirty="0" smtClean="0"/>
          </a:p>
          <a:p>
            <a:pPr lvl="1"/>
            <a:r>
              <a:rPr lang="en-US" sz="2400" dirty="0" smtClean="0"/>
              <a:t>JFP 2014 </a:t>
            </a:r>
            <a:r>
              <a:rPr lang="en-US" sz="2400" dirty="0" smtClean="0">
                <a:sym typeface="Wingdings"/>
              </a:rPr>
              <a:t> MultiMLton language and runtime system</a:t>
            </a:r>
            <a:endParaRPr lang="en-US" sz="2400" dirty="0" smtClean="0"/>
          </a:p>
          <a:p>
            <a:pPr lvl="1"/>
            <a:r>
              <a:rPr lang="en-US" sz="2400" dirty="0" smtClean="0"/>
              <a:t>ISMM 2012 </a:t>
            </a:r>
            <a:r>
              <a:rPr lang="en-US" sz="2400" dirty="0" smtClean="0">
                <a:sym typeface="Wingdings"/>
              </a:rPr>
              <a:t> </a:t>
            </a:r>
            <a:r>
              <a:rPr lang="en-US" sz="2400" dirty="0" smtClean="0"/>
              <a:t>Local &amp; Procrastinating collectors </a:t>
            </a:r>
          </a:p>
          <a:p>
            <a:pPr lvl="1"/>
            <a:r>
              <a:rPr lang="en-US" sz="2400" dirty="0" smtClean="0"/>
              <a:t>MARC 2012 </a:t>
            </a:r>
            <a:r>
              <a:rPr lang="en-US" sz="2400" dirty="0" smtClean="0">
                <a:sym typeface="Wingdings"/>
              </a:rPr>
              <a:t> Software managed coherence</a:t>
            </a:r>
          </a:p>
          <a:p>
            <a:pPr lvl="2"/>
            <a:r>
              <a:rPr lang="en-US" sz="2000" i="1" dirty="0" smtClean="0">
                <a:sym typeface="Wingdings"/>
              </a:rPr>
              <a:t>Best paper award</a:t>
            </a:r>
          </a:p>
          <a:p>
            <a:r>
              <a:rPr lang="en-US" sz="2800" dirty="0" err="1" smtClean="0">
                <a:sym typeface="Wingdings"/>
              </a:rPr>
              <a:t>RxCML</a:t>
            </a:r>
            <a:endParaRPr lang="en-US" sz="2800" dirty="0" smtClean="0">
              <a:sym typeface="Wingdings"/>
            </a:endParaRPr>
          </a:p>
          <a:p>
            <a:pPr lvl="1"/>
            <a:r>
              <a:rPr lang="en-US" sz="2400" dirty="0" smtClean="0">
                <a:sym typeface="Wingdings"/>
              </a:rPr>
              <a:t>PADL 2014</a:t>
            </a:r>
          </a:p>
          <a:p>
            <a:r>
              <a:rPr lang="en-US" sz="2800" dirty="0" err="1" smtClean="0">
                <a:sym typeface="Wingdings"/>
              </a:rPr>
              <a:t>Quelea</a:t>
            </a:r>
            <a:endParaRPr lang="en-US" sz="2800" dirty="0" smtClean="0">
              <a:sym typeface="Wingdings"/>
            </a:endParaRPr>
          </a:p>
          <a:p>
            <a:pPr lvl="1"/>
            <a:r>
              <a:rPr lang="en-US" sz="2400" dirty="0" smtClean="0">
                <a:sym typeface="Wingdings"/>
              </a:rPr>
              <a:t>In submission to PLDI 2015</a:t>
            </a:r>
          </a:p>
        </p:txBody>
      </p:sp>
      <p:sp>
        <p:nvSpPr>
          <p:cNvPr id="4" name="Slide Number Placeholder 3"/>
          <p:cNvSpPr>
            <a:spLocks noGrp="1"/>
          </p:cNvSpPr>
          <p:nvPr>
            <p:ph type="sldNum" sz="quarter" idx="12"/>
          </p:nvPr>
        </p:nvSpPr>
        <p:spPr/>
        <p:txBody>
          <a:bodyPr/>
          <a:lstStyle/>
          <a:p>
            <a:fld id="{8A92EBC0-2756-0B49-BBEC-14BFE17E3BFD}" type="slidenum">
              <a:rPr lang="en-US" smtClean="0"/>
              <a:t>44</a:t>
            </a:fld>
            <a:endParaRPr lang="en-US"/>
          </a:p>
        </p:txBody>
      </p:sp>
    </p:spTree>
    <p:extLst>
      <p:ext uri="{BB962C8B-B14F-4D97-AF65-F5344CB8AC3E}">
        <p14:creationId xmlns:p14="http://schemas.microsoft.com/office/powerpoint/2010/main" val="1854788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45</a:t>
            </a:fld>
            <a:endParaRPr lang="en-US"/>
          </a:p>
        </p:txBody>
      </p:sp>
      <p:sp>
        <p:nvSpPr>
          <p:cNvPr id="5" name="Rectangle 4"/>
          <p:cNvSpPr/>
          <p:nvPr/>
        </p:nvSpPr>
        <p:spPr>
          <a:xfrm>
            <a:off x="3691467" y="2743050"/>
            <a:ext cx="1879599" cy="4910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err="1" smtClean="0">
                <a:latin typeface="Minion Pro"/>
                <a:cs typeface="Minion Pro"/>
              </a:rPr>
              <a:t>Quelea</a:t>
            </a:r>
            <a:endParaRPr lang="en-US" sz="2000" dirty="0">
              <a:latin typeface="Minion Pro"/>
              <a:cs typeface="Minion Pro"/>
            </a:endParaRPr>
          </a:p>
        </p:txBody>
      </p:sp>
      <p:sp>
        <p:nvSpPr>
          <p:cNvPr id="15" name="Line Callout 2 14"/>
          <p:cNvSpPr/>
          <p:nvPr/>
        </p:nvSpPr>
        <p:spPr>
          <a:xfrm>
            <a:off x="6304337" y="837671"/>
            <a:ext cx="1761067" cy="626534"/>
          </a:xfrm>
          <a:prstGeom prst="borderCallout2">
            <a:avLst>
              <a:gd name="adj1" fmla="val 18750"/>
              <a:gd name="adj2" fmla="val -8333"/>
              <a:gd name="adj3" fmla="val 18750"/>
              <a:gd name="adj4" fmla="val -16667"/>
              <a:gd name="adj5" fmla="val 293581"/>
              <a:gd name="adj6" fmla="val -601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t>Declarative Consistency!</a:t>
            </a:r>
            <a:endParaRPr lang="en-US" i="1" dirty="0"/>
          </a:p>
        </p:txBody>
      </p:sp>
      <p:grpSp>
        <p:nvGrpSpPr>
          <p:cNvPr id="43" name="Group 42"/>
          <p:cNvGrpSpPr/>
          <p:nvPr/>
        </p:nvGrpSpPr>
        <p:grpSpPr>
          <a:xfrm>
            <a:off x="268510" y="2964780"/>
            <a:ext cx="7982591" cy="3637442"/>
            <a:chOff x="268510" y="2964780"/>
            <a:chExt cx="7982591" cy="3637442"/>
          </a:xfrm>
        </p:grpSpPr>
        <p:cxnSp>
          <p:nvCxnSpPr>
            <p:cNvPr id="7" name="Straight Connector 6"/>
            <p:cNvCxnSpPr/>
            <p:nvPr/>
          </p:nvCxnSpPr>
          <p:spPr>
            <a:xfrm>
              <a:off x="1253066" y="3394078"/>
              <a:ext cx="6998035"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a:stretch>
              <a:fillRect/>
            </a:stretch>
          </p:blipFill>
          <p:spPr>
            <a:xfrm>
              <a:off x="1253067" y="4959492"/>
              <a:ext cx="1676400" cy="931334"/>
            </a:xfrm>
            <a:prstGeom prst="rect">
              <a:avLst/>
            </a:prstGeom>
          </p:spPr>
        </p:pic>
        <p:sp>
          <p:nvSpPr>
            <p:cNvPr id="13" name="Rectangle 12"/>
            <p:cNvSpPr/>
            <p:nvPr/>
          </p:nvSpPr>
          <p:spPr>
            <a:xfrm>
              <a:off x="1253066" y="4401219"/>
              <a:ext cx="1676400" cy="55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Traditional VM</a:t>
              </a:r>
              <a:endParaRPr lang="en-US" dirty="0">
                <a:latin typeface="Minion Pro"/>
                <a:cs typeface="Minion Pro"/>
              </a:endParaRPr>
            </a:p>
          </p:txBody>
        </p:sp>
        <p:sp>
          <p:nvSpPr>
            <p:cNvPr id="16" name="Rectangle 15"/>
            <p:cNvSpPr/>
            <p:nvPr/>
          </p:nvSpPr>
          <p:spPr>
            <a:xfrm>
              <a:off x="3708403" y="4380053"/>
              <a:ext cx="1676400" cy="55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smtClean="0">
                  <a:latin typeface="Minion Pro"/>
                  <a:cs typeface="Minion Pro"/>
                </a:rPr>
                <a:t>Aneris</a:t>
              </a:r>
              <a:endParaRPr lang="en-US" sz="2400" dirty="0">
                <a:latin typeface="Minion Pro"/>
                <a:cs typeface="Minion Pro"/>
              </a:endParaRPr>
            </a:p>
          </p:txBody>
        </p:sp>
        <p:pic>
          <p:nvPicPr>
            <p:cNvPr id="17" name="Picture 16"/>
            <p:cNvPicPr>
              <a:picLocks noChangeAspect="1"/>
            </p:cNvPicPr>
            <p:nvPr/>
          </p:nvPicPr>
          <p:blipFill>
            <a:blip r:embed="rId3"/>
            <a:stretch>
              <a:fillRect/>
            </a:stretch>
          </p:blipFill>
          <p:spPr>
            <a:xfrm>
              <a:off x="3539070" y="4938325"/>
              <a:ext cx="2123408" cy="1071559"/>
            </a:xfrm>
            <a:prstGeom prst="rect">
              <a:avLst/>
            </a:prstGeom>
          </p:spPr>
        </p:pic>
        <p:sp>
          <p:nvSpPr>
            <p:cNvPr id="18" name="Rectangle 17"/>
            <p:cNvSpPr/>
            <p:nvPr/>
          </p:nvSpPr>
          <p:spPr>
            <a:xfrm>
              <a:off x="6011339" y="4380053"/>
              <a:ext cx="1896534" cy="558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Minion Pro"/>
                  <a:cs typeface="Minion Pro"/>
                </a:rPr>
                <a:t>Cassandra, </a:t>
              </a:r>
              <a:r>
                <a:rPr lang="en-US" dirty="0" err="1" smtClean="0">
                  <a:latin typeface="Minion Pro"/>
                  <a:cs typeface="Minion Pro"/>
                </a:rPr>
                <a:t>Riak</a:t>
              </a:r>
              <a:r>
                <a:rPr lang="en-US" dirty="0" smtClean="0">
                  <a:latin typeface="Minion Pro"/>
                  <a:cs typeface="Minion Pro"/>
                </a:rPr>
                <a:t>, </a:t>
              </a:r>
              <a:r>
                <a:rPr lang="en-US" dirty="0" err="1" smtClean="0">
                  <a:latin typeface="Minion Pro"/>
                  <a:cs typeface="Minion Pro"/>
                </a:rPr>
                <a:t>DynamoDB</a:t>
              </a:r>
              <a:endParaRPr lang="en-US" dirty="0">
                <a:latin typeface="Minion Pro"/>
                <a:cs typeface="Minion Pro"/>
              </a:endParaRPr>
            </a:p>
          </p:txBody>
        </p:sp>
        <p:pic>
          <p:nvPicPr>
            <p:cNvPr id="20" name="Picture 19"/>
            <p:cNvPicPr>
              <a:picLocks noChangeAspect="1"/>
            </p:cNvPicPr>
            <p:nvPr/>
          </p:nvPicPr>
          <p:blipFill>
            <a:blip r:embed="rId4"/>
            <a:stretch>
              <a:fillRect/>
            </a:stretch>
          </p:blipFill>
          <p:spPr>
            <a:xfrm>
              <a:off x="6128875" y="4972191"/>
              <a:ext cx="1643531" cy="1037693"/>
            </a:xfrm>
            <a:prstGeom prst="rect">
              <a:avLst/>
            </a:prstGeom>
          </p:spPr>
        </p:pic>
        <p:sp>
          <p:nvSpPr>
            <p:cNvPr id="22" name="TextBox 21"/>
            <p:cNvSpPr txBox="1"/>
            <p:nvPr/>
          </p:nvSpPr>
          <p:spPr>
            <a:xfrm>
              <a:off x="1339536" y="6060689"/>
              <a:ext cx="1436469" cy="369332"/>
            </a:xfrm>
            <a:prstGeom prst="rect">
              <a:avLst/>
            </a:prstGeom>
            <a:noFill/>
          </p:spPr>
          <p:txBody>
            <a:bodyPr wrap="none" rtlCol="0">
              <a:spAutoFit/>
            </a:bodyPr>
            <a:lstStyle/>
            <a:p>
              <a:r>
                <a:rPr lang="en-US" dirty="0" smtClean="0">
                  <a:latin typeface="Minion Pro"/>
                  <a:cs typeface="Minion Pro"/>
                </a:rPr>
                <a:t>CC multicore</a:t>
              </a:r>
              <a:endParaRPr lang="en-US" dirty="0">
                <a:latin typeface="Minion Pro"/>
                <a:cs typeface="Minion Pro"/>
              </a:endParaRPr>
            </a:p>
          </p:txBody>
        </p:sp>
        <p:sp>
          <p:nvSpPr>
            <p:cNvPr id="23" name="TextBox 22"/>
            <p:cNvSpPr txBox="1"/>
            <p:nvPr/>
          </p:nvSpPr>
          <p:spPr>
            <a:xfrm>
              <a:off x="3708403" y="6060689"/>
              <a:ext cx="1925603" cy="369332"/>
            </a:xfrm>
            <a:prstGeom prst="rect">
              <a:avLst/>
            </a:prstGeom>
            <a:noFill/>
          </p:spPr>
          <p:txBody>
            <a:bodyPr wrap="none" rtlCol="0">
              <a:spAutoFit/>
            </a:bodyPr>
            <a:lstStyle/>
            <a:p>
              <a:r>
                <a:rPr lang="en-US" dirty="0" smtClean="0">
                  <a:latin typeface="Minion Pro"/>
                  <a:cs typeface="Minion Pro"/>
                </a:rPr>
                <a:t>Non-CC multicore</a:t>
              </a:r>
              <a:endParaRPr lang="en-US" dirty="0">
                <a:latin typeface="Minion Pro"/>
                <a:cs typeface="Minion Pro"/>
              </a:endParaRPr>
            </a:p>
          </p:txBody>
        </p:sp>
        <p:sp>
          <p:nvSpPr>
            <p:cNvPr id="24" name="TextBox 23"/>
            <p:cNvSpPr txBox="1"/>
            <p:nvPr/>
          </p:nvSpPr>
          <p:spPr>
            <a:xfrm>
              <a:off x="6205825" y="5955891"/>
              <a:ext cx="1723549" cy="646331"/>
            </a:xfrm>
            <a:prstGeom prst="rect">
              <a:avLst/>
            </a:prstGeom>
            <a:noFill/>
          </p:spPr>
          <p:txBody>
            <a:bodyPr wrap="none" rtlCol="0">
              <a:spAutoFit/>
            </a:bodyPr>
            <a:lstStyle/>
            <a:p>
              <a:pPr algn="ctr"/>
              <a:r>
                <a:rPr lang="en-US" dirty="0" smtClean="0">
                  <a:latin typeface="Minion Pro"/>
                  <a:cs typeface="Minion Pro"/>
                </a:rPr>
                <a:t>Geo-distributed </a:t>
              </a:r>
            </a:p>
            <a:p>
              <a:pPr algn="ctr"/>
              <a:r>
                <a:rPr lang="en-US" dirty="0">
                  <a:latin typeface="Minion Pro"/>
                  <a:cs typeface="Minion Pro"/>
                </a:rPr>
                <a:t>c</a:t>
              </a:r>
              <a:r>
                <a:rPr lang="en-US" dirty="0" smtClean="0">
                  <a:latin typeface="Minion Pro"/>
                  <a:cs typeface="Minion Pro"/>
                </a:rPr>
                <a:t>ompute cluster</a:t>
              </a:r>
              <a:endParaRPr lang="en-US" dirty="0">
                <a:latin typeface="Minion Pro"/>
                <a:cs typeface="Minion Pro"/>
              </a:endParaRPr>
            </a:p>
          </p:txBody>
        </p:sp>
        <p:sp>
          <p:nvSpPr>
            <p:cNvPr id="30" name="TextBox 29"/>
            <p:cNvSpPr txBox="1"/>
            <p:nvPr/>
          </p:nvSpPr>
          <p:spPr>
            <a:xfrm>
              <a:off x="268510" y="3388270"/>
              <a:ext cx="1159292" cy="400110"/>
            </a:xfrm>
            <a:prstGeom prst="rect">
              <a:avLst/>
            </a:prstGeom>
            <a:noFill/>
          </p:spPr>
          <p:txBody>
            <a:bodyPr wrap="none" rtlCol="0">
              <a:spAutoFit/>
            </a:bodyPr>
            <a:lstStyle/>
            <a:p>
              <a:r>
                <a:rPr lang="en-US" sz="2000" dirty="0" err="1" smtClean="0">
                  <a:latin typeface="Minion Pro"/>
                  <a:cs typeface="Minion Pro"/>
                </a:rPr>
                <a:t>Backends</a:t>
              </a:r>
              <a:endParaRPr lang="en-US" sz="2000" dirty="0">
                <a:latin typeface="Minion Pro"/>
                <a:cs typeface="Minion Pro"/>
              </a:endParaRPr>
            </a:p>
          </p:txBody>
        </p:sp>
        <p:sp>
          <p:nvSpPr>
            <p:cNvPr id="31" name="TextBox 30"/>
            <p:cNvSpPr txBox="1"/>
            <p:nvPr/>
          </p:nvSpPr>
          <p:spPr>
            <a:xfrm>
              <a:off x="268510" y="2964780"/>
              <a:ext cx="2339102" cy="400110"/>
            </a:xfrm>
            <a:prstGeom prst="rect">
              <a:avLst/>
            </a:prstGeom>
            <a:noFill/>
          </p:spPr>
          <p:txBody>
            <a:bodyPr wrap="none" rtlCol="0">
              <a:spAutoFit/>
            </a:bodyPr>
            <a:lstStyle/>
            <a:p>
              <a:r>
                <a:rPr lang="en-US" sz="2000" dirty="0" smtClean="0">
                  <a:latin typeface="Minion Pro"/>
                  <a:cs typeface="Minion Pro"/>
                </a:rPr>
                <a:t>Programming model</a:t>
              </a:r>
              <a:endParaRPr lang="en-US" sz="2000" dirty="0">
                <a:latin typeface="Minion Pro"/>
                <a:cs typeface="Minion Pro"/>
              </a:endParaRPr>
            </a:p>
          </p:txBody>
        </p:sp>
      </p:grpSp>
      <p:grpSp>
        <p:nvGrpSpPr>
          <p:cNvPr id="44" name="Group 43"/>
          <p:cNvGrpSpPr/>
          <p:nvPr/>
        </p:nvGrpSpPr>
        <p:grpSpPr>
          <a:xfrm>
            <a:off x="1898334" y="3474561"/>
            <a:ext cx="6856985" cy="923330"/>
            <a:chOff x="1898334" y="3474561"/>
            <a:chExt cx="6856985" cy="923330"/>
          </a:xfrm>
        </p:grpSpPr>
        <p:sp>
          <p:nvSpPr>
            <p:cNvPr id="27" name="Notched Right Arrow 26"/>
            <p:cNvSpPr/>
            <p:nvPr/>
          </p:nvSpPr>
          <p:spPr>
            <a:xfrm rot="5400000">
              <a:off x="1749340" y="3699396"/>
              <a:ext cx="711054" cy="413066"/>
            </a:xfrm>
            <a:prstGeom prst="notch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8" name="Notched Right Arrow 27"/>
            <p:cNvSpPr/>
            <p:nvPr/>
          </p:nvSpPr>
          <p:spPr>
            <a:xfrm rot="5400000">
              <a:off x="4221609" y="3699396"/>
              <a:ext cx="711054" cy="413066"/>
            </a:xfrm>
            <a:prstGeom prst="notch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Notched Right Arrow 28"/>
            <p:cNvSpPr/>
            <p:nvPr/>
          </p:nvSpPr>
          <p:spPr>
            <a:xfrm rot="5400000">
              <a:off x="6622811" y="3699396"/>
              <a:ext cx="711054" cy="413066"/>
            </a:xfrm>
            <a:prstGeom prst="notch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TextBox 31"/>
            <p:cNvSpPr txBox="1"/>
            <p:nvPr/>
          </p:nvSpPr>
          <p:spPr>
            <a:xfrm>
              <a:off x="2336804" y="3474561"/>
              <a:ext cx="1508571" cy="923330"/>
            </a:xfrm>
            <a:prstGeom prst="rect">
              <a:avLst/>
            </a:prstGeom>
            <a:noFill/>
          </p:spPr>
          <p:txBody>
            <a:bodyPr wrap="none" rtlCol="0">
              <a:spAutoFit/>
            </a:bodyPr>
            <a:lstStyle/>
            <a:p>
              <a:r>
                <a:rPr lang="en-US" dirty="0" smtClean="0">
                  <a:latin typeface="Calibri"/>
                  <a:cs typeface="Calibri"/>
                </a:rPr>
                <a:t>Shared </a:t>
              </a:r>
              <a:r>
                <a:rPr lang="en-US" dirty="0" err="1" smtClean="0">
                  <a:latin typeface="Calibri"/>
                  <a:cs typeface="Calibri"/>
                </a:rPr>
                <a:t>Mem</a:t>
              </a:r>
              <a:r>
                <a:rPr lang="en-US" dirty="0" smtClean="0">
                  <a:latin typeface="Calibri"/>
                  <a:cs typeface="Calibri"/>
                </a:rPr>
                <a:t>,</a:t>
              </a:r>
            </a:p>
            <a:p>
              <a:r>
                <a:rPr lang="en-US" dirty="0" smtClean="0">
                  <a:latin typeface="Calibri"/>
                  <a:cs typeface="Calibri"/>
                </a:rPr>
                <a:t>Fences, Locks,</a:t>
              </a:r>
            </a:p>
            <a:p>
              <a:r>
                <a:rPr lang="en-US" dirty="0" smtClean="0">
                  <a:latin typeface="Calibri"/>
                  <a:cs typeface="Calibri"/>
                </a:rPr>
                <a:t>Cond </a:t>
              </a:r>
              <a:r>
                <a:rPr lang="en-US" dirty="0" err="1" smtClean="0">
                  <a:latin typeface="Calibri"/>
                  <a:cs typeface="Calibri"/>
                </a:rPr>
                <a:t>Var</a:t>
              </a:r>
              <a:endParaRPr lang="en-US" dirty="0">
                <a:latin typeface="Calibri"/>
                <a:cs typeface="Calibri"/>
              </a:endParaRPr>
            </a:p>
          </p:txBody>
        </p:sp>
        <p:sp>
          <p:nvSpPr>
            <p:cNvPr id="33" name="TextBox 32"/>
            <p:cNvSpPr txBox="1"/>
            <p:nvPr/>
          </p:nvSpPr>
          <p:spPr>
            <a:xfrm>
              <a:off x="4837282" y="3474561"/>
              <a:ext cx="1428997" cy="923330"/>
            </a:xfrm>
            <a:prstGeom prst="rect">
              <a:avLst/>
            </a:prstGeom>
            <a:noFill/>
          </p:spPr>
          <p:txBody>
            <a:bodyPr wrap="none" rtlCol="0">
              <a:spAutoFit/>
            </a:bodyPr>
            <a:lstStyle/>
            <a:p>
              <a:r>
                <a:rPr lang="en-US" dirty="0" smtClean="0">
                  <a:latin typeface="Calibri"/>
                  <a:cs typeface="Calibri"/>
                </a:rPr>
                <a:t>Distr. </a:t>
              </a:r>
              <a:r>
                <a:rPr lang="en-US" dirty="0" err="1" smtClean="0">
                  <a:latin typeface="Calibri"/>
                  <a:cs typeface="Calibri"/>
                </a:rPr>
                <a:t>Mem</a:t>
              </a:r>
              <a:r>
                <a:rPr lang="en-US" dirty="0" smtClean="0">
                  <a:latin typeface="Calibri"/>
                  <a:cs typeface="Calibri"/>
                </a:rPr>
                <a:t>,</a:t>
              </a:r>
            </a:p>
            <a:p>
              <a:r>
                <a:rPr lang="en-US" dirty="0" smtClean="0">
                  <a:latin typeface="Calibri"/>
                  <a:cs typeface="Calibri"/>
                </a:rPr>
                <a:t>SMC,  RDMA,</a:t>
              </a:r>
            </a:p>
            <a:p>
              <a:r>
                <a:rPr lang="en-US" dirty="0" smtClean="0">
                  <a:latin typeface="Calibri"/>
                  <a:cs typeface="Calibri"/>
                </a:rPr>
                <a:t>MPB</a:t>
              </a:r>
              <a:endParaRPr lang="en-US" dirty="0">
                <a:latin typeface="Calibri"/>
                <a:cs typeface="Calibri"/>
              </a:endParaRPr>
            </a:p>
          </p:txBody>
        </p:sp>
        <p:sp>
          <p:nvSpPr>
            <p:cNvPr id="34" name="TextBox 33"/>
            <p:cNvSpPr txBox="1"/>
            <p:nvPr/>
          </p:nvSpPr>
          <p:spPr>
            <a:xfrm>
              <a:off x="7272784" y="3474561"/>
              <a:ext cx="1482535" cy="923330"/>
            </a:xfrm>
            <a:prstGeom prst="rect">
              <a:avLst/>
            </a:prstGeom>
            <a:noFill/>
          </p:spPr>
          <p:txBody>
            <a:bodyPr wrap="none" rtlCol="0">
              <a:spAutoFit/>
            </a:bodyPr>
            <a:lstStyle/>
            <a:p>
              <a:r>
                <a:rPr lang="en-US" dirty="0" smtClean="0">
                  <a:latin typeface="Calibri"/>
                  <a:cs typeface="Calibri"/>
                </a:rPr>
                <a:t>KV interface,</a:t>
              </a:r>
            </a:p>
            <a:p>
              <a:r>
                <a:rPr lang="en-US" dirty="0" smtClean="0">
                  <a:latin typeface="Calibri"/>
                  <a:cs typeface="Calibri"/>
                </a:rPr>
                <a:t>Vector clocks,</a:t>
              </a:r>
            </a:p>
            <a:p>
              <a:r>
                <a:rPr lang="en-US" dirty="0" smtClean="0">
                  <a:latin typeface="Calibri"/>
                  <a:cs typeface="Calibri"/>
                </a:rPr>
                <a:t>Consensus</a:t>
              </a:r>
              <a:endParaRPr lang="en-US" dirty="0">
                <a:latin typeface="Calibri"/>
                <a:cs typeface="Calibri"/>
              </a:endParaRPr>
            </a:p>
          </p:txBody>
        </p:sp>
      </p:grpSp>
      <p:grpSp>
        <p:nvGrpSpPr>
          <p:cNvPr id="42" name="Group 41"/>
          <p:cNvGrpSpPr/>
          <p:nvPr/>
        </p:nvGrpSpPr>
        <p:grpSpPr>
          <a:xfrm>
            <a:off x="5724172" y="1624531"/>
            <a:ext cx="3329303" cy="1786480"/>
            <a:chOff x="5724172" y="1624531"/>
            <a:chExt cx="3329303" cy="1786480"/>
          </a:xfrm>
        </p:grpSpPr>
        <p:pic>
          <p:nvPicPr>
            <p:cNvPr id="36" name="Picture 35"/>
            <p:cNvPicPr>
              <a:picLocks noChangeAspect="1"/>
            </p:cNvPicPr>
            <p:nvPr/>
          </p:nvPicPr>
          <p:blipFill>
            <a:blip r:embed="rId5"/>
            <a:stretch>
              <a:fillRect/>
            </a:stretch>
          </p:blipFill>
          <p:spPr>
            <a:xfrm>
              <a:off x="7907873" y="1691872"/>
              <a:ext cx="888997" cy="1051178"/>
            </a:xfrm>
            <a:prstGeom prst="rect">
              <a:avLst/>
            </a:prstGeom>
          </p:spPr>
        </p:pic>
        <p:pic>
          <p:nvPicPr>
            <p:cNvPr id="38" name="Picture 37"/>
            <p:cNvPicPr>
              <a:picLocks noChangeAspect="1"/>
            </p:cNvPicPr>
            <p:nvPr/>
          </p:nvPicPr>
          <p:blipFill>
            <a:blip r:embed="rId6"/>
            <a:stretch>
              <a:fillRect/>
            </a:stretch>
          </p:blipFill>
          <p:spPr>
            <a:xfrm>
              <a:off x="5909739" y="1624531"/>
              <a:ext cx="978704" cy="1118519"/>
            </a:xfrm>
            <a:prstGeom prst="rect">
              <a:avLst/>
            </a:prstGeom>
          </p:spPr>
        </p:pic>
        <p:sp>
          <p:nvSpPr>
            <p:cNvPr id="39" name="Notched Right Arrow 38"/>
            <p:cNvSpPr/>
            <p:nvPr/>
          </p:nvSpPr>
          <p:spPr>
            <a:xfrm>
              <a:off x="7015610" y="2077789"/>
              <a:ext cx="711054" cy="275944"/>
            </a:xfrm>
            <a:prstGeom prst="notch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5724172" y="2764680"/>
              <a:ext cx="1420994" cy="646331"/>
            </a:xfrm>
            <a:prstGeom prst="rect">
              <a:avLst/>
            </a:prstGeom>
            <a:noFill/>
          </p:spPr>
          <p:txBody>
            <a:bodyPr wrap="none" rtlCol="0">
              <a:spAutoFit/>
            </a:bodyPr>
            <a:lstStyle/>
            <a:p>
              <a:pPr algn="ctr"/>
              <a:r>
                <a:rPr lang="en-US" dirty="0" smtClean="0"/>
                <a:t>Optimistic</a:t>
              </a:r>
            </a:p>
            <a:p>
              <a:pPr algn="ctr"/>
              <a:r>
                <a:rPr lang="en-US" dirty="0" smtClean="0"/>
                <a:t> Concurrency</a:t>
              </a:r>
              <a:endParaRPr lang="en-US" dirty="0"/>
            </a:p>
          </p:txBody>
        </p:sp>
        <p:sp>
          <p:nvSpPr>
            <p:cNvPr id="41" name="TextBox 40"/>
            <p:cNvSpPr txBox="1"/>
            <p:nvPr/>
          </p:nvSpPr>
          <p:spPr>
            <a:xfrm>
              <a:off x="7753119" y="2743050"/>
              <a:ext cx="1300356" cy="646331"/>
            </a:xfrm>
            <a:prstGeom prst="rect">
              <a:avLst/>
            </a:prstGeom>
            <a:noFill/>
          </p:spPr>
          <p:txBody>
            <a:bodyPr wrap="none" rtlCol="0">
              <a:spAutoFit/>
            </a:bodyPr>
            <a:lstStyle/>
            <a:p>
              <a:pPr algn="ctr"/>
              <a:r>
                <a:rPr lang="en-US" dirty="0" smtClean="0"/>
                <a:t>Strong</a:t>
              </a:r>
            </a:p>
            <a:p>
              <a:pPr algn="ctr"/>
              <a:r>
                <a:rPr lang="en-US" dirty="0" smtClean="0"/>
                <a:t>Consistency</a:t>
              </a:r>
              <a:endParaRPr lang="en-US" dirty="0"/>
            </a:p>
          </p:txBody>
        </p:sp>
      </p:grpSp>
      <p:grpSp>
        <p:nvGrpSpPr>
          <p:cNvPr id="52" name="Group 51"/>
          <p:cNvGrpSpPr/>
          <p:nvPr/>
        </p:nvGrpSpPr>
        <p:grpSpPr>
          <a:xfrm>
            <a:off x="268510" y="360670"/>
            <a:ext cx="4400111" cy="2602509"/>
            <a:chOff x="268510" y="360670"/>
            <a:chExt cx="4400111" cy="2602509"/>
          </a:xfrm>
        </p:grpSpPr>
        <p:sp>
          <p:nvSpPr>
            <p:cNvPr id="46" name="Rectangle 45"/>
            <p:cNvSpPr/>
            <p:nvPr/>
          </p:nvSpPr>
          <p:spPr>
            <a:xfrm>
              <a:off x="268510" y="1057800"/>
              <a:ext cx="1357090" cy="190537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t>Not NULL,</a:t>
              </a:r>
            </a:p>
            <a:p>
              <a:r>
                <a:rPr lang="en-US" dirty="0" smtClean="0"/>
                <a:t>Unique,</a:t>
              </a:r>
            </a:p>
            <a:p>
              <a:r>
                <a:rPr lang="en-US" dirty="0" smtClean="0"/>
                <a:t>Primary Key,</a:t>
              </a:r>
            </a:p>
            <a:p>
              <a:r>
                <a:rPr lang="en-US" dirty="0" smtClean="0"/>
                <a:t>Foreign Key,</a:t>
              </a:r>
            </a:p>
            <a:p>
              <a:r>
                <a:rPr lang="en-US" dirty="0" smtClean="0"/>
                <a:t>Check,</a:t>
              </a:r>
            </a:p>
            <a:p>
              <a:r>
                <a:rPr lang="en-US" dirty="0" smtClean="0"/>
                <a:t>Default</a:t>
              </a:r>
              <a:endParaRPr lang="en-US" dirty="0"/>
            </a:p>
          </p:txBody>
        </p:sp>
        <p:sp>
          <p:nvSpPr>
            <p:cNvPr id="47" name="TextBox 46"/>
            <p:cNvSpPr txBox="1"/>
            <p:nvPr/>
          </p:nvSpPr>
          <p:spPr>
            <a:xfrm>
              <a:off x="276987" y="360670"/>
              <a:ext cx="1369761" cy="707886"/>
            </a:xfrm>
            <a:prstGeom prst="rect">
              <a:avLst/>
            </a:prstGeom>
            <a:noFill/>
          </p:spPr>
          <p:txBody>
            <a:bodyPr wrap="none" rtlCol="0">
              <a:spAutoFit/>
            </a:bodyPr>
            <a:lstStyle/>
            <a:p>
              <a:pPr algn="ctr"/>
              <a:r>
                <a:rPr lang="en-US" sz="2000" dirty="0" smtClean="0"/>
                <a:t>SQL </a:t>
              </a:r>
            </a:p>
            <a:p>
              <a:pPr algn="ctr"/>
              <a:r>
                <a:rPr lang="en-US" sz="2000" dirty="0" smtClean="0"/>
                <a:t>Constraints</a:t>
              </a:r>
              <a:endParaRPr lang="en-US" sz="2000" dirty="0"/>
            </a:p>
          </p:txBody>
        </p:sp>
        <p:sp>
          <p:nvSpPr>
            <p:cNvPr id="48" name="Notched Right Arrow 47"/>
            <p:cNvSpPr/>
            <p:nvPr/>
          </p:nvSpPr>
          <p:spPr>
            <a:xfrm>
              <a:off x="1715481" y="1784911"/>
              <a:ext cx="1552652" cy="292878"/>
            </a:xfrm>
            <a:prstGeom prst="notch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TextBox 48"/>
            <p:cNvSpPr txBox="1"/>
            <p:nvPr/>
          </p:nvSpPr>
          <p:spPr>
            <a:xfrm>
              <a:off x="1932079" y="1150938"/>
              <a:ext cx="1112967" cy="646331"/>
            </a:xfrm>
            <a:prstGeom prst="rect">
              <a:avLst/>
            </a:prstGeom>
            <a:noFill/>
          </p:spPr>
          <p:txBody>
            <a:bodyPr wrap="none" rtlCol="0">
              <a:spAutoFit/>
            </a:bodyPr>
            <a:lstStyle/>
            <a:p>
              <a:pPr algn="ctr"/>
              <a:r>
                <a:rPr lang="en-US" i="1" dirty="0" smtClean="0">
                  <a:solidFill>
                    <a:srgbClr val="008000"/>
                  </a:solidFill>
                </a:rPr>
                <a:t>Contract</a:t>
              </a:r>
            </a:p>
            <a:p>
              <a:pPr algn="ctr"/>
              <a:r>
                <a:rPr lang="en-US" i="1" dirty="0" smtClean="0">
                  <a:solidFill>
                    <a:srgbClr val="008000"/>
                  </a:solidFill>
                </a:rPr>
                <a:t>Inference</a:t>
              </a:r>
              <a:endParaRPr lang="en-US" i="1" dirty="0">
                <a:solidFill>
                  <a:srgbClr val="008000"/>
                </a:solidFill>
              </a:endParaRPr>
            </a:p>
          </p:txBody>
        </p:sp>
        <p:sp>
          <p:nvSpPr>
            <p:cNvPr id="51" name="TextBox 50"/>
            <p:cNvSpPr txBox="1"/>
            <p:nvPr/>
          </p:nvSpPr>
          <p:spPr>
            <a:xfrm>
              <a:off x="3467426" y="1589203"/>
              <a:ext cx="1201195" cy="707886"/>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en-US" sz="2000" b="1" dirty="0" err="1" smtClean="0">
                  <a:solidFill>
                    <a:schemeClr val="bg1"/>
                  </a:solidFill>
                </a:rPr>
                <a:t>Quelea</a:t>
              </a:r>
              <a:r>
                <a:rPr lang="en-US" sz="2000" b="1" dirty="0" smtClean="0">
                  <a:solidFill>
                    <a:schemeClr val="bg1"/>
                  </a:solidFill>
                </a:rPr>
                <a:t> </a:t>
              </a:r>
            </a:p>
            <a:p>
              <a:pPr algn="ctr"/>
              <a:r>
                <a:rPr lang="en-US" sz="2000" b="1" dirty="0" smtClean="0">
                  <a:solidFill>
                    <a:schemeClr val="bg1"/>
                  </a:solidFill>
                </a:rPr>
                <a:t>Contracts</a:t>
              </a:r>
              <a:endParaRPr lang="en-US" sz="2000" b="1" dirty="0">
                <a:solidFill>
                  <a:schemeClr val="bg1"/>
                </a:solidFill>
              </a:endParaRPr>
            </a:p>
          </p:txBody>
        </p:sp>
      </p:grpSp>
    </p:spTree>
    <p:extLst>
      <p:ext uri="{BB962C8B-B14F-4D97-AF65-F5344CB8AC3E}">
        <p14:creationId xmlns:p14="http://schemas.microsoft.com/office/powerpoint/2010/main" val="131526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3538"/>
            <a:ext cx="8229600" cy="1143000"/>
          </a:xfrm>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46</a:t>
            </a:fld>
            <a:endParaRPr lang="en-US"/>
          </a:p>
        </p:txBody>
      </p:sp>
    </p:spTree>
    <p:extLst>
      <p:ext uri="{BB962C8B-B14F-4D97-AF65-F5344CB8AC3E}">
        <p14:creationId xmlns:p14="http://schemas.microsoft.com/office/powerpoint/2010/main" val="490453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457200" y="0"/>
            <a:ext cx="8229600" cy="1143000"/>
          </a:xfrm>
          <a:ln/>
        </p:spPr>
        <p:txBody>
          <a:bodyPr/>
          <a:lstStyle/>
          <a:p>
            <a:r>
              <a:rPr lang="en-US" dirty="0">
                <a:latin typeface="Minion Pro"/>
                <a:cs typeface="Minion Pro"/>
              </a:rPr>
              <a:t>Channel Consistency (1)</a:t>
            </a:r>
          </a:p>
        </p:txBody>
      </p:sp>
      <p:sp>
        <p:nvSpPr>
          <p:cNvPr id="36866" name="Rectangle 2"/>
          <p:cNvSpPr>
            <a:spLocks/>
          </p:cNvSpPr>
          <p:nvPr/>
        </p:nvSpPr>
        <p:spPr bwMode="auto">
          <a:xfrm>
            <a:off x="1147465" y="1969709"/>
            <a:ext cx="1100480"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send(c1,0);</a:t>
            </a:r>
          </a:p>
        </p:txBody>
      </p:sp>
      <p:sp>
        <p:nvSpPr>
          <p:cNvPr id="36867" name="Rectangle 3"/>
          <p:cNvSpPr>
            <a:spLocks/>
          </p:cNvSpPr>
          <p:nvPr/>
        </p:nvSpPr>
        <p:spPr bwMode="auto">
          <a:xfrm>
            <a:off x="4063008" y="1969709"/>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recv(c1);</a:t>
            </a:r>
          </a:p>
        </p:txBody>
      </p:sp>
      <p:sp>
        <p:nvSpPr>
          <p:cNvPr id="36868" name="Oval 4"/>
          <p:cNvSpPr>
            <a:spLocks/>
          </p:cNvSpPr>
          <p:nvPr/>
        </p:nvSpPr>
        <p:spPr bwMode="auto">
          <a:xfrm>
            <a:off x="1651992" y="259478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69" name="Oval 5"/>
          <p:cNvSpPr>
            <a:spLocks/>
          </p:cNvSpPr>
          <p:nvPr/>
        </p:nvSpPr>
        <p:spPr bwMode="auto">
          <a:xfrm>
            <a:off x="4500562" y="2719803"/>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0" name="Oval 6"/>
          <p:cNvSpPr>
            <a:spLocks/>
          </p:cNvSpPr>
          <p:nvPr/>
        </p:nvSpPr>
        <p:spPr bwMode="auto">
          <a:xfrm>
            <a:off x="7027664" y="2925185"/>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1" name="Line 7"/>
          <p:cNvSpPr>
            <a:spLocks noChangeShapeType="1"/>
          </p:cNvSpPr>
          <p:nvPr/>
        </p:nvSpPr>
        <p:spPr bwMode="auto">
          <a:xfrm rot="10800000">
            <a:off x="1778125" y="2632738"/>
            <a:ext cx="2730252" cy="146224"/>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2" name="Freeform 8"/>
          <p:cNvSpPr>
            <a:spLocks/>
          </p:cNvSpPr>
          <p:nvPr/>
        </p:nvSpPr>
        <p:spPr bwMode="auto">
          <a:xfrm>
            <a:off x="1782589" y="2677387"/>
            <a:ext cx="5232797" cy="455414"/>
          </a:xfrm>
          <a:custGeom>
            <a:avLst/>
            <a:gdLst>
              <a:gd name="T0" fmla="*/ 0 w 21600"/>
              <a:gd name="T1" fmla="*/ 0 h 19831"/>
              <a:gd name="T2" fmla="*/ 9583 w 21600"/>
              <a:gd name="T3" fmla="*/ 19454 h 19831"/>
              <a:gd name="T4" fmla="*/ 21600 w 21600"/>
              <a:gd name="T5" fmla="*/ 13873 h 19831"/>
            </a:gdLst>
            <a:ahLst/>
            <a:cxnLst>
              <a:cxn ang="0">
                <a:pos x="T0" y="T1"/>
              </a:cxn>
              <a:cxn ang="0">
                <a:pos x="T2" y="T3"/>
              </a:cxn>
              <a:cxn ang="0">
                <a:pos x="T4" y="T5"/>
              </a:cxn>
            </a:cxnLst>
            <a:rect l="0" t="0" r="r" b="b"/>
            <a:pathLst>
              <a:path w="21600" h="19831">
                <a:moveTo>
                  <a:pt x="0" y="0"/>
                </a:moveTo>
                <a:cubicBezTo>
                  <a:pt x="0" y="0"/>
                  <a:pt x="7823" y="17574"/>
                  <a:pt x="9583" y="19454"/>
                </a:cubicBezTo>
                <a:cubicBezTo>
                  <a:pt x="11590" y="21600"/>
                  <a:pt x="21600" y="13873"/>
                  <a:pt x="21600" y="13873"/>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3" name="Rectangle 9"/>
          <p:cNvSpPr>
            <a:spLocks/>
          </p:cNvSpPr>
          <p:nvPr/>
        </p:nvSpPr>
        <p:spPr bwMode="auto">
          <a:xfrm>
            <a:off x="2536031" y="2425123"/>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dirty="0">
                <a:ea typeface="ＭＳ Ｐゴシック" charset="0"/>
                <a:cs typeface="Gill Sans" charset="0"/>
              </a:rPr>
              <a:t>s(c1,0)</a:t>
            </a:r>
          </a:p>
        </p:txBody>
      </p:sp>
      <p:sp>
        <p:nvSpPr>
          <p:cNvPr id="36874" name="Rectangle 10"/>
          <p:cNvSpPr>
            <a:spLocks/>
          </p:cNvSpPr>
          <p:nvPr/>
        </p:nvSpPr>
        <p:spPr bwMode="auto">
          <a:xfrm>
            <a:off x="352723" y="2514420"/>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dirty="0">
                <a:latin typeface="Monaco" charset="0"/>
                <a:ea typeface="ＭＳ Ｐゴシック" charset="0"/>
                <a:cs typeface="Monaco" charset="0"/>
                <a:sym typeface="Monaco" charset="0"/>
              </a:rPr>
              <a:t>{c1:[],c2:[]}</a:t>
            </a:r>
          </a:p>
        </p:txBody>
      </p:sp>
      <p:sp>
        <p:nvSpPr>
          <p:cNvPr id="36875" name="Rectangle 11"/>
          <p:cNvSpPr>
            <a:spLocks/>
          </p:cNvSpPr>
          <p:nvPr/>
        </p:nvSpPr>
        <p:spPr bwMode="auto">
          <a:xfrm>
            <a:off x="4667995" y="2701943"/>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76" name="Rectangle 12"/>
          <p:cNvSpPr>
            <a:spLocks/>
          </p:cNvSpPr>
          <p:nvPr/>
        </p:nvSpPr>
        <p:spPr bwMode="auto">
          <a:xfrm>
            <a:off x="7198445" y="2657295"/>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77" name="Oval 13"/>
          <p:cNvSpPr>
            <a:spLocks/>
          </p:cNvSpPr>
          <p:nvPr/>
        </p:nvSpPr>
        <p:spPr bwMode="auto">
          <a:xfrm>
            <a:off x="1651992" y="3076990"/>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78" name="Line 14"/>
          <p:cNvSpPr>
            <a:spLocks noChangeShapeType="1"/>
          </p:cNvSpPr>
          <p:nvPr/>
        </p:nvSpPr>
        <p:spPr bwMode="auto">
          <a:xfrm rot="10800000" flipH="1">
            <a:off x="1711152" y="2701943"/>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79" name="Rectangle 15"/>
          <p:cNvSpPr>
            <a:spLocks/>
          </p:cNvSpPr>
          <p:nvPr/>
        </p:nvSpPr>
        <p:spPr bwMode="auto">
          <a:xfrm>
            <a:off x="200918" y="3005553"/>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{c1:[s(0)],c2:[]}</a:t>
            </a:r>
          </a:p>
        </p:txBody>
      </p:sp>
      <p:sp>
        <p:nvSpPr>
          <p:cNvPr id="36880" name="Oval 16"/>
          <p:cNvSpPr>
            <a:spLocks/>
          </p:cNvSpPr>
          <p:nvPr/>
        </p:nvSpPr>
        <p:spPr bwMode="auto">
          <a:xfrm>
            <a:off x="4500562" y="344310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81" name="Rectangle 17"/>
          <p:cNvSpPr>
            <a:spLocks/>
          </p:cNvSpPr>
          <p:nvPr/>
        </p:nvSpPr>
        <p:spPr bwMode="auto">
          <a:xfrm>
            <a:off x="4673576" y="3255584"/>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82" name="Line 18"/>
          <p:cNvSpPr>
            <a:spLocks noChangeShapeType="1"/>
          </p:cNvSpPr>
          <p:nvPr/>
        </p:nvSpPr>
        <p:spPr bwMode="auto">
          <a:xfrm rot="10800000" flipH="1">
            <a:off x="4563070" y="2847051"/>
            <a:ext cx="0" cy="60387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3" name="Rectangle 19"/>
          <p:cNvSpPr>
            <a:spLocks/>
          </p:cNvSpPr>
          <p:nvPr/>
        </p:nvSpPr>
        <p:spPr bwMode="auto">
          <a:xfrm>
            <a:off x="3620988" y="2853748"/>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s(c1,0)</a:t>
            </a:r>
          </a:p>
        </p:txBody>
      </p:sp>
      <p:sp>
        <p:nvSpPr>
          <p:cNvPr id="36884" name="Oval 20"/>
          <p:cNvSpPr>
            <a:spLocks/>
          </p:cNvSpPr>
          <p:nvPr/>
        </p:nvSpPr>
        <p:spPr bwMode="auto">
          <a:xfrm>
            <a:off x="1651992" y="366634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85" name="Line 21"/>
          <p:cNvSpPr>
            <a:spLocks noChangeShapeType="1"/>
          </p:cNvSpPr>
          <p:nvPr/>
        </p:nvSpPr>
        <p:spPr bwMode="auto">
          <a:xfrm rot="10800000" flipH="1">
            <a:off x="1714500" y="3184146"/>
            <a:ext cx="0" cy="47215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6" name="Line 22"/>
          <p:cNvSpPr>
            <a:spLocks noChangeShapeType="1"/>
          </p:cNvSpPr>
          <p:nvPr/>
        </p:nvSpPr>
        <p:spPr bwMode="auto">
          <a:xfrm rot="10800000" flipH="1">
            <a:off x="1760265" y="3511197"/>
            <a:ext cx="2750344" cy="216545"/>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87" name="Rectangle 23"/>
          <p:cNvSpPr>
            <a:spLocks/>
          </p:cNvSpPr>
          <p:nvPr/>
        </p:nvSpPr>
        <p:spPr bwMode="auto">
          <a:xfrm>
            <a:off x="1990204" y="3362740"/>
            <a:ext cx="137717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a:solidFill>
                  <a:srgbClr val="0000FF"/>
                </a:solidFill>
                <a:ea typeface="ＭＳ Ｐゴシック" charset="0"/>
                <a:cs typeface="Gill Sans" charset="0"/>
              </a:rPr>
              <a:t>request_to_match(c1)</a:t>
            </a:r>
          </a:p>
        </p:txBody>
      </p:sp>
      <p:sp>
        <p:nvSpPr>
          <p:cNvPr id="36888" name="Rectangle 24"/>
          <p:cNvSpPr>
            <a:spLocks/>
          </p:cNvSpPr>
          <p:nvPr/>
        </p:nvSpPr>
        <p:spPr bwMode="auto">
          <a:xfrm>
            <a:off x="356072" y="3603842"/>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89" name="Oval 25"/>
          <p:cNvSpPr>
            <a:spLocks/>
          </p:cNvSpPr>
          <p:nvPr/>
        </p:nvSpPr>
        <p:spPr bwMode="auto">
          <a:xfrm>
            <a:off x="1651992" y="4112834"/>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0" name="Line 26"/>
          <p:cNvSpPr>
            <a:spLocks noChangeShapeType="1"/>
          </p:cNvSpPr>
          <p:nvPr/>
        </p:nvSpPr>
        <p:spPr bwMode="auto">
          <a:xfrm rot="10800000" flipH="1">
            <a:off x="1714500" y="3800295"/>
            <a:ext cx="0" cy="322585"/>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1" name="Rectangle 27"/>
          <p:cNvSpPr>
            <a:spLocks/>
          </p:cNvSpPr>
          <p:nvPr/>
        </p:nvSpPr>
        <p:spPr bwMode="auto">
          <a:xfrm>
            <a:off x="356072" y="4050326"/>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892" name="Oval 28"/>
          <p:cNvSpPr>
            <a:spLocks/>
          </p:cNvSpPr>
          <p:nvPr/>
        </p:nvSpPr>
        <p:spPr bwMode="auto">
          <a:xfrm>
            <a:off x="4500562" y="4148553"/>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3" name="Line 29"/>
          <p:cNvSpPr>
            <a:spLocks noChangeShapeType="1"/>
          </p:cNvSpPr>
          <p:nvPr/>
        </p:nvSpPr>
        <p:spPr bwMode="auto">
          <a:xfrm rot="10800000" flipH="1">
            <a:off x="4563070" y="3559193"/>
            <a:ext cx="0" cy="60275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4" name="Line 30"/>
          <p:cNvSpPr>
            <a:spLocks noChangeShapeType="1"/>
          </p:cNvSpPr>
          <p:nvPr/>
        </p:nvSpPr>
        <p:spPr bwMode="auto">
          <a:xfrm rot="10800000">
            <a:off x="1759148" y="4166412"/>
            <a:ext cx="2741414" cy="34603"/>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5" name="Rectangle 31"/>
          <p:cNvSpPr>
            <a:spLocks/>
          </p:cNvSpPr>
          <p:nvPr/>
        </p:nvSpPr>
        <p:spPr bwMode="auto">
          <a:xfrm>
            <a:off x="2183309" y="3889591"/>
            <a:ext cx="14023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a:solidFill>
                  <a:srgbClr val="3F691E"/>
                </a:solidFill>
                <a:ea typeface="ＭＳ Ｐゴシック" charset="0"/>
                <a:cs typeface="Gill Sans" charset="0"/>
              </a:rPr>
              <a:t>match (s(c1,0) + r(c1))</a:t>
            </a:r>
          </a:p>
        </p:txBody>
      </p:sp>
      <p:sp>
        <p:nvSpPr>
          <p:cNvPr id="36896" name="Oval 32"/>
          <p:cNvSpPr>
            <a:spLocks/>
          </p:cNvSpPr>
          <p:nvPr/>
        </p:nvSpPr>
        <p:spPr bwMode="auto">
          <a:xfrm>
            <a:off x="7027664" y="432714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897" name="Line 33"/>
          <p:cNvSpPr>
            <a:spLocks noChangeShapeType="1"/>
          </p:cNvSpPr>
          <p:nvPr/>
        </p:nvSpPr>
        <p:spPr bwMode="auto">
          <a:xfrm rot="10800000" flipH="1">
            <a:off x="7090172" y="3058015"/>
            <a:ext cx="0" cy="128252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8" name="Freeform 34"/>
          <p:cNvSpPr>
            <a:spLocks/>
          </p:cNvSpPr>
          <p:nvPr/>
        </p:nvSpPr>
        <p:spPr bwMode="auto">
          <a:xfrm>
            <a:off x="1785937" y="4175342"/>
            <a:ext cx="5206008" cy="242218"/>
          </a:xfrm>
          <a:custGeom>
            <a:avLst/>
            <a:gdLst>
              <a:gd name="T0" fmla="*/ 0 w 21600"/>
              <a:gd name="T1" fmla="*/ 0 h 19264"/>
              <a:gd name="T2" fmla="*/ 10893 w 21600"/>
              <a:gd name="T3" fmla="*/ 17695 h 19264"/>
              <a:gd name="T4" fmla="*/ 21600 w 21600"/>
              <a:gd name="T5" fmla="*/ 16987 h 19264"/>
            </a:gdLst>
            <a:ahLst/>
            <a:cxnLst>
              <a:cxn ang="0">
                <a:pos x="T0" y="T1"/>
              </a:cxn>
              <a:cxn ang="0">
                <a:pos x="T2" y="T3"/>
              </a:cxn>
              <a:cxn ang="0">
                <a:pos x="T4" y="T5"/>
              </a:cxn>
            </a:cxnLst>
            <a:rect l="0" t="0" r="r" b="b"/>
            <a:pathLst>
              <a:path w="21600" h="19264">
                <a:moveTo>
                  <a:pt x="0" y="0"/>
                </a:moveTo>
                <a:cubicBezTo>
                  <a:pt x="0" y="0"/>
                  <a:pt x="9124" y="14272"/>
                  <a:pt x="10893" y="17695"/>
                </a:cubicBezTo>
                <a:cubicBezTo>
                  <a:pt x="12911" y="21600"/>
                  <a:pt x="21600" y="16987"/>
                  <a:pt x="21600" y="16987"/>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899" name="AutoShape 35"/>
          <p:cNvSpPr>
            <a:spLocks/>
          </p:cNvSpPr>
          <p:nvPr/>
        </p:nvSpPr>
        <p:spPr bwMode="auto">
          <a:xfrm>
            <a:off x="4839891" y="3755646"/>
            <a:ext cx="901898" cy="428625"/>
          </a:xfrm>
          <a:custGeom>
            <a:avLst/>
            <a:gdLst/>
            <a:ahLst/>
            <a:cxnLst/>
            <a:rect l="0" t="0" r="r" b="b"/>
            <a:pathLst>
              <a:path w="18601" h="21600">
                <a:moveTo>
                  <a:pt x="3130" y="0"/>
                </a:moveTo>
                <a:cubicBezTo>
                  <a:pt x="1401" y="0"/>
                  <a:pt x="0" y="3425"/>
                  <a:pt x="0" y="7650"/>
                </a:cubicBezTo>
                <a:lnTo>
                  <a:pt x="0" y="13950"/>
                </a:lnTo>
                <a:cubicBezTo>
                  <a:pt x="0" y="14161"/>
                  <a:pt x="16" y="14362"/>
                  <a:pt x="23" y="14569"/>
                </a:cubicBezTo>
                <a:lnTo>
                  <a:pt x="-2999" y="19209"/>
                </a:lnTo>
                <a:lnTo>
                  <a:pt x="915" y="19350"/>
                </a:lnTo>
                <a:cubicBezTo>
                  <a:pt x="916" y="19353"/>
                  <a:pt x="914" y="19361"/>
                  <a:pt x="915" y="19364"/>
                </a:cubicBezTo>
                <a:cubicBezTo>
                  <a:pt x="1481" y="20748"/>
                  <a:pt x="2266" y="21600"/>
                  <a:pt x="3130" y="21600"/>
                </a:cubicBezTo>
                <a:lnTo>
                  <a:pt x="15470" y="21600"/>
                </a:lnTo>
                <a:cubicBezTo>
                  <a:pt x="17199" y="21600"/>
                  <a:pt x="18601" y="18175"/>
                  <a:pt x="18601" y="13950"/>
                </a:cubicBezTo>
                <a:lnTo>
                  <a:pt x="18601" y="7650"/>
                </a:lnTo>
                <a:cubicBezTo>
                  <a:pt x="18601" y="3425"/>
                  <a:pt x="17199" y="0"/>
                  <a:pt x="15470" y="0"/>
                </a:cubicBezTo>
                <a:lnTo>
                  <a:pt x="3130" y="0"/>
                </a:lnTo>
                <a:close/>
                <a:moveTo>
                  <a:pt x="3130" y="0"/>
                </a:moveTo>
              </a:path>
            </a:pathLst>
          </a:custGeom>
          <a:solidFill>
            <a:srgbClr val="66B132"/>
          </a:solidFill>
          <a:ln w="635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dirty="0">
                <a:ea typeface="ＭＳ Ｐゴシック" charset="0"/>
                <a:cs typeface="Gill Sans" charset="0"/>
              </a:rPr>
              <a:t>Success</a:t>
            </a:r>
          </a:p>
        </p:txBody>
      </p:sp>
      <p:sp>
        <p:nvSpPr>
          <p:cNvPr id="36900" name="Rectangle 36"/>
          <p:cNvSpPr>
            <a:spLocks/>
          </p:cNvSpPr>
          <p:nvPr/>
        </p:nvSpPr>
        <p:spPr bwMode="auto">
          <a:xfrm>
            <a:off x="7233047" y="4291428"/>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6901" name="AutoShape 37"/>
          <p:cNvSpPr>
            <a:spLocks/>
          </p:cNvSpPr>
          <p:nvPr/>
        </p:nvSpPr>
        <p:spPr bwMode="auto">
          <a:xfrm>
            <a:off x="7304484" y="3452037"/>
            <a:ext cx="1339453" cy="616148"/>
          </a:xfrm>
          <a:custGeom>
            <a:avLst/>
            <a:gdLst/>
            <a:ahLst/>
            <a:cxnLst/>
            <a:rect l="0" t="0" r="r" b="b"/>
            <a:pathLst>
              <a:path w="21600" h="15088">
                <a:moveTo>
                  <a:pt x="2448" y="0"/>
                </a:moveTo>
                <a:cubicBezTo>
                  <a:pt x="1096" y="0"/>
                  <a:pt x="0" y="1664"/>
                  <a:pt x="0" y="3717"/>
                </a:cubicBezTo>
                <a:lnTo>
                  <a:pt x="0" y="11371"/>
                </a:lnTo>
                <a:cubicBezTo>
                  <a:pt x="0" y="13424"/>
                  <a:pt x="1096" y="15088"/>
                  <a:pt x="2448" y="15088"/>
                </a:cubicBezTo>
                <a:lnTo>
                  <a:pt x="8388" y="15088"/>
                </a:lnTo>
                <a:lnTo>
                  <a:pt x="7767" y="21600"/>
                </a:lnTo>
                <a:lnTo>
                  <a:pt x="10044" y="15088"/>
                </a:lnTo>
                <a:lnTo>
                  <a:pt x="19152" y="15088"/>
                </a:lnTo>
                <a:cubicBezTo>
                  <a:pt x="20504" y="15088"/>
                  <a:pt x="21600" y="13424"/>
                  <a:pt x="21600" y="11371"/>
                </a:cubicBezTo>
                <a:lnTo>
                  <a:pt x="21600" y="3717"/>
                </a:lnTo>
                <a:cubicBezTo>
                  <a:pt x="21600" y="1664"/>
                  <a:pt x="20504" y="0"/>
                  <a:pt x="19152" y="0"/>
                </a:cubicBezTo>
                <a:lnTo>
                  <a:pt x="2448" y="0"/>
                </a:lnTo>
                <a:close/>
                <a:moveTo>
                  <a:pt x="2448" y="0"/>
                </a:moveTo>
              </a:path>
            </a:pathLst>
          </a:custGeom>
          <a:solidFill>
            <a:srgbClr val="E6F37D"/>
          </a:solidFill>
          <a:ln w="12700" cap="flat" cmpd="sng">
            <a:solidFill>
              <a:schemeClr val="tx1"/>
            </a:solidFill>
            <a:prstDash val="solid"/>
            <a:miter lim="800000"/>
            <a:headEnd type="none" w="med" len="med"/>
            <a:tailEnd type="none" w="med" len="med"/>
          </a:ln>
        </p:spPr>
        <p:txBody>
          <a:bodyPr lIns="0" tIns="0" rIns="0" bIns="0" anchor="ctr"/>
          <a:lstStyle/>
          <a:p>
            <a:pPr algn="ctr">
              <a:tabLst>
                <a:tab pos="750067" algn="l"/>
                <a:tab pos="750067" algn="l"/>
              </a:tabLst>
            </a:pPr>
            <a:r>
              <a:rPr lang="en-US" sz="1300" dirty="0">
                <a:ea typeface="ＭＳ Ｐゴシック" charset="0"/>
                <a:cs typeface="Gill Sans" charset="0"/>
              </a:rPr>
              <a:t>Flush unconsumed</a:t>
            </a:r>
          </a:p>
          <a:p>
            <a:pPr algn="ctr">
              <a:tabLst>
                <a:tab pos="750067" algn="l"/>
                <a:tab pos="750067" algn="l"/>
              </a:tabLst>
            </a:pPr>
            <a:r>
              <a:rPr lang="en-US" sz="1300" dirty="0">
                <a:ea typeface="ＭＳ Ｐゴシック" charset="0"/>
                <a:cs typeface="Gill Sans" charset="0"/>
              </a:rPr>
              <a:t>send!</a:t>
            </a:r>
          </a:p>
        </p:txBody>
      </p:sp>
      <p:sp>
        <p:nvSpPr>
          <p:cNvPr id="36902" name="Rectangle 38"/>
          <p:cNvSpPr>
            <a:spLocks/>
          </p:cNvSpPr>
          <p:nvPr/>
        </p:nvSpPr>
        <p:spPr bwMode="auto">
          <a:xfrm>
            <a:off x="1143000" y="1987568"/>
            <a:ext cx="1104945" cy="182196"/>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903" name="Rectangle 39"/>
          <p:cNvSpPr>
            <a:spLocks/>
          </p:cNvSpPr>
          <p:nvPr/>
        </p:nvSpPr>
        <p:spPr bwMode="auto">
          <a:xfrm>
            <a:off x="4080868" y="1969709"/>
            <a:ext cx="886204" cy="20005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6904" name="Rectangle 40"/>
          <p:cNvSpPr>
            <a:spLocks/>
          </p:cNvSpPr>
          <p:nvPr/>
        </p:nvSpPr>
        <p:spPr bwMode="auto">
          <a:xfrm>
            <a:off x="1476248" y="166477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1</a:t>
            </a:r>
          </a:p>
        </p:txBody>
      </p:sp>
      <p:sp>
        <p:nvSpPr>
          <p:cNvPr id="36905" name="Rectangle 41"/>
          <p:cNvSpPr>
            <a:spLocks/>
          </p:cNvSpPr>
          <p:nvPr/>
        </p:nvSpPr>
        <p:spPr bwMode="auto">
          <a:xfrm>
            <a:off x="4288173" y="166924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2</a:t>
            </a:r>
          </a:p>
        </p:txBody>
      </p:sp>
      <p:sp>
        <p:nvSpPr>
          <p:cNvPr id="36906" name="Rectangle 42"/>
          <p:cNvSpPr>
            <a:spLocks/>
          </p:cNvSpPr>
          <p:nvPr/>
        </p:nvSpPr>
        <p:spPr bwMode="auto">
          <a:xfrm>
            <a:off x="6855268" y="166477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3</a:t>
            </a:r>
          </a:p>
        </p:txBody>
      </p:sp>
      <p:sp>
        <p:nvSpPr>
          <p:cNvPr id="2" name="Slide Number Placeholder 1"/>
          <p:cNvSpPr>
            <a:spLocks noGrp="1"/>
          </p:cNvSpPr>
          <p:nvPr>
            <p:ph type="sldNum" sz="quarter" idx="12"/>
          </p:nvPr>
        </p:nvSpPr>
        <p:spPr/>
        <p:txBody>
          <a:bodyPr/>
          <a:lstStyle/>
          <a:p>
            <a:fld id="{8A92EBC0-2756-0B49-BBEC-14BFE17E3BFD}" type="slidenum">
              <a:rPr lang="en-US" smtClean="0"/>
              <a:t>47</a:t>
            </a:fld>
            <a:endParaRPr lang="en-US"/>
          </a:p>
        </p:txBody>
      </p:sp>
    </p:spTree>
    <p:extLst>
      <p:ext uri="{BB962C8B-B14F-4D97-AF65-F5344CB8AC3E}">
        <p14:creationId xmlns:p14="http://schemas.microsoft.com/office/powerpoint/2010/main" val="202236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867"/>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6868"/>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6874"/>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6904"/>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6905"/>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69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9"/>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6902"/>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6870"/>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6871"/>
                                        </p:tgtEl>
                                        <p:attrNameLst>
                                          <p:attrName>style.visibility</p:attrName>
                                        </p:attrNameLst>
                                      </p:cBhvr>
                                      <p:to>
                                        <p:strVal val="visible"/>
                                      </p:to>
                                    </p:set>
                                  </p:childTnLst>
                                </p:cTn>
                              </p:par>
                            </p:childTnLst>
                          </p:cTn>
                        </p:par>
                        <p:par>
                          <p:cTn id="38" fill="hold" nodeType="afterGroup">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36872"/>
                                        </p:tgtEl>
                                        <p:attrNameLst>
                                          <p:attrName>style.visibility</p:attrName>
                                        </p:attrNameLst>
                                      </p:cBhvr>
                                      <p:to>
                                        <p:strVal val="visible"/>
                                      </p:to>
                                    </p:set>
                                  </p:childTnLst>
                                </p:cTn>
                              </p:par>
                            </p:childTnLst>
                          </p:cTn>
                        </p:par>
                        <p:par>
                          <p:cTn id="41" fill="hold" nodeType="afterGroup">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687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687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87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88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8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87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687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880"/>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9"/>
                                          </p:stCondLst>
                                        </p:cTn>
                                        <p:tgtEl>
                                          <p:spTgt spid="36902"/>
                                        </p:tgtEl>
                                        <p:attrNameLst>
                                          <p:attrName>style.visibility</p:attrName>
                                        </p:attrNameLst>
                                      </p:cBhvr>
                                      <p:to>
                                        <p:strVal val="hidden"/>
                                      </p:to>
                                    </p:set>
                                  </p:childTnLst>
                                </p:cTn>
                              </p:par>
                            </p:childTnLst>
                          </p:cTn>
                        </p:par>
                        <p:par>
                          <p:cTn id="62" fill="hold" nodeType="afterGroup">
                            <p:stCondLst>
                              <p:cond delay="10"/>
                            </p:stCondLst>
                            <p:childTnLst>
                              <p:par>
                                <p:cTn id="63" presetID="1" presetClass="entr" presetSubtype="0" fill="hold" grpId="0" nodeType="afterEffect">
                                  <p:stCondLst>
                                    <p:cond delay="0"/>
                                  </p:stCondLst>
                                  <p:childTnLst>
                                    <p:set>
                                      <p:cBhvr>
                                        <p:cTn id="64" dur="1" fill="hold">
                                          <p:stCondLst>
                                            <p:cond delay="0"/>
                                          </p:stCondLst>
                                        </p:cTn>
                                        <p:tgtEl>
                                          <p:spTgt spid="36903"/>
                                        </p:tgtEl>
                                        <p:attrNameLst>
                                          <p:attrName>style.visibility</p:attrName>
                                        </p:attrNameLst>
                                      </p:cBhvr>
                                      <p:to>
                                        <p:strVal val="visible"/>
                                      </p:to>
                                    </p:set>
                                  </p:childTnLst>
                                </p:cTn>
                              </p:par>
                            </p:childTnLst>
                          </p:cTn>
                        </p:par>
                        <p:par>
                          <p:cTn id="65" fill="hold" nodeType="afterGroup">
                            <p:stCondLst>
                              <p:cond delay="10"/>
                            </p:stCondLst>
                            <p:childTnLst>
                              <p:par>
                                <p:cTn id="66" presetID="1" presetClass="entr" presetSubtype="0" fill="hold" grpId="0" nodeType="afterEffect">
                                  <p:stCondLst>
                                    <p:cond delay="0"/>
                                  </p:stCondLst>
                                  <p:childTnLst>
                                    <p:set>
                                      <p:cBhvr>
                                        <p:cTn id="67" dur="1" fill="hold">
                                          <p:stCondLst>
                                            <p:cond delay="0"/>
                                          </p:stCondLst>
                                        </p:cTn>
                                        <p:tgtEl>
                                          <p:spTgt spid="36881"/>
                                        </p:tgtEl>
                                        <p:attrNameLst>
                                          <p:attrName>style.visibility</p:attrName>
                                        </p:attrNameLst>
                                      </p:cBhvr>
                                      <p:to>
                                        <p:strVal val="visible"/>
                                      </p:to>
                                    </p:set>
                                  </p:childTnLst>
                                </p:cTn>
                              </p:par>
                            </p:childTnLst>
                          </p:cTn>
                        </p:par>
                        <p:par>
                          <p:cTn id="68" fill="hold" nodeType="afterGroup">
                            <p:stCondLst>
                              <p:cond delay="10"/>
                            </p:stCondLst>
                            <p:childTnLst>
                              <p:par>
                                <p:cTn id="69" presetID="1" presetClass="entr" presetSubtype="0" fill="hold" grpId="0" nodeType="afterEffect">
                                  <p:stCondLst>
                                    <p:cond delay="0"/>
                                  </p:stCondLst>
                                  <p:childTnLst>
                                    <p:set>
                                      <p:cBhvr>
                                        <p:cTn id="70" dur="1" fill="hold">
                                          <p:stCondLst>
                                            <p:cond delay="0"/>
                                          </p:stCondLst>
                                        </p:cTn>
                                        <p:tgtEl>
                                          <p:spTgt spid="36882"/>
                                        </p:tgtEl>
                                        <p:attrNameLst>
                                          <p:attrName>style.visibility</p:attrName>
                                        </p:attrNameLst>
                                      </p:cBhvr>
                                      <p:to>
                                        <p:strVal val="visible"/>
                                      </p:to>
                                    </p:set>
                                  </p:childTnLst>
                                </p:cTn>
                              </p:par>
                            </p:childTnLst>
                          </p:cTn>
                        </p:par>
                        <p:par>
                          <p:cTn id="71" fill="hold" nodeType="afterGroup">
                            <p:stCondLst>
                              <p:cond delay="10"/>
                            </p:stCondLst>
                            <p:childTnLst>
                              <p:par>
                                <p:cTn id="72" presetID="1" presetClass="entr" presetSubtype="0" fill="hold" grpId="0" nodeType="afterEffect">
                                  <p:stCondLst>
                                    <p:cond delay="0"/>
                                  </p:stCondLst>
                                  <p:childTnLst>
                                    <p:set>
                                      <p:cBhvr>
                                        <p:cTn id="73" dur="1" fill="hold">
                                          <p:stCondLst>
                                            <p:cond delay="0"/>
                                          </p:stCondLst>
                                        </p:cTn>
                                        <p:tgtEl>
                                          <p:spTgt spid="36884"/>
                                        </p:tgtEl>
                                        <p:attrNameLst>
                                          <p:attrName>style.visibility</p:attrName>
                                        </p:attrNameLst>
                                      </p:cBhvr>
                                      <p:to>
                                        <p:strVal val="visible"/>
                                      </p:to>
                                    </p:set>
                                  </p:childTnLst>
                                </p:cTn>
                              </p:par>
                            </p:childTnLst>
                          </p:cTn>
                        </p:par>
                        <p:par>
                          <p:cTn id="74" fill="hold" nodeType="afterGroup">
                            <p:stCondLst>
                              <p:cond delay="10"/>
                            </p:stCondLst>
                            <p:childTnLst>
                              <p:par>
                                <p:cTn id="75" presetID="1" presetClass="entr" presetSubtype="0" fill="hold" grpId="0" nodeType="afterEffect">
                                  <p:stCondLst>
                                    <p:cond delay="0"/>
                                  </p:stCondLst>
                                  <p:childTnLst>
                                    <p:set>
                                      <p:cBhvr>
                                        <p:cTn id="76" dur="1" fill="hold">
                                          <p:stCondLst>
                                            <p:cond delay="0"/>
                                          </p:stCondLst>
                                        </p:cTn>
                                        <p:tgtEl>
                                          <p:spTgt spid="36885"/>
                                        </p:tgtEl>
                                        <p:attrNameLst>
                                          <p:attrName>style.visibility</p:attrName>
                                        </p:attrNameLst>
                                      </p:cBhvr>
                                      <p:to>
                                        <p:strVal val="visible"/>
                                      </p:to>
                                    </p:set>
                                  </p:childTnLst>
                                </p:cTn>
                              </p:par>
                            </p:childTnLst>
                          </p:cTn>
                        </p:par>
                        <p:par>
                          <p:cTn id="77" fill="hold" nodeType="afterGroup">
                            <p:stCondLst>
                              <p:cond delay="10"/>
                            </p:stCondLst>
                            <p:childTnLst>
                              <p:par>
                                <p:cTn id="78" presetID="1" presetClass="entr" presetSubtype="0" fill="hold" grpId="0" nodeType="afterEffect">
                                  <p:stCondLst>
                                    <p:cond delay="0"/>
                                  </p:stCondLst>
                                  <p:childTnLst>
                                    <p:set>
                                      <p:cBhvr>
                                        <p:cTn id="79" dur="1" fill="hold">
                                          <p:stCondLst>
                                            <p:cond delay="0"/>
                                          </p:stCondLst>
                                        </p:cTn>
                                        <p:tgtEl>
                                          <p:spTgt spid="36886"/>
                                        </p:tgtEl>
                                        <p:attrNameLst>
                                          <p:attrName>style.visibility</p:attrName>
                                        </p:attrNameLst>
                                      </p:cBhvr>
                                      <p:to>
                                        <p:strVal val="visible"/>
                                      </p:to>
                                    </p:set>
                                  </p:childTnLst>
                                </p:cTn>
                              </p:par>
                            </p:childTnLst>
                          </p:cTn>
                        </p:par>
                        <p:par>
                          <p:cTn id="80" fill="hold" nodeType="afterGroup">
                            <p:stCondLst>
                              <p:cond delay="10"/>
                            </p:stCondLst>
                            <p:childTnLst>
                              <p:par>
                                <p:cTn id="81" presetID="1" presetClass="entr" presetSubtype="0" fill="hold" grpId="0" nodeType="afterEffect">
                                  <p:stCondLst>
                                    <p:cond delay="0"/>
                                  </p:stCondLst>
                                  <p:childTnLst>
                                    <p:set>
                                      <p:cBhvr>
                                        <p:cTn id="82" dur="1" fill="hold">
                                          <p:stCondLst>
                                            <p:cond delay="0"/>
                                          </p:stCondLst>
                                        </p:cTn>
                                        <p:tgtEl>
                                          <p:spTgt spid="36887"/>
                                        </p:tgtEl>
                                        <p:attrNameLst>
                                          <p:attrName>style.visibility</p:attrName>
                                        </p:attrNameLst>
                                      </p:cBhvr>
                                      <p:to>
                                        <p:strVal val="visible"/>
                                      </p:to>
                                    </p:set>
                                  </p:childTnLst>
                                </p:cTn>
                              </p:par>
                            </p:childTnLst>
                          </p:cTn>
                        </p:par>
                        <p:par>
                          <p:cTn id="83" fill="hold" nodeType="afterGroup">
                            <p:stCondLst>
                              <p:cond delay="10"/>
                            </p:stCondLst>
                            <p:childTnLst>
                              <p:par>
                                <p:cTn id="84" presetID="1" presetClass="entr" presetSubtype="0" fill="hold" grpId="0" nodeType="afterEffect">
                                  <p:stCondLst>
                                    <p:cond delay="0"/>
                                  </p:stCondLst>
                                  <p:childTnLst>
                                    <p:set>
                                      <p:cBhvr>
                                        <p:cTn id="85" dur="1" fill="hold">
                                          <p:stCondLst>
                                            <p:cond delay="0"/>
                                          </p:stCondLst>
                                        </p:cTn>
                                        <p:tgtEl>
                                          <p:spTgt spid="36888"/>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6889"/>
                                        </p:tgtEl>
                                        <p:attrNameLst>
                                          <p:attrName>style.visibility</p:attrName>
                                        </p:attrNameLst>
                                      </p:cBhvr>
                                      <p:to>
                                        <p:strVal val="visible"/>
                                      </p:to>
                                    </p:set>
                                  </p:childTnLst>
                                </p:cTn>
                              </p:par>
                            </p:childTnLst>
                          </p:cTn>
                        </p:par>
                        <p:par>
                          <p:cTn id="90" fill="hold" nodeType="afterGroup">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36890"/>
                                        </p:tgtEl>
                                        <p:attrNameLst>
                                          <p:attrName>style.visibility</p:attrName>
                                        </p:attrNameLst>
                                      </p:cBhvr>
                                      <p:to>
                                        <p:strVal val="visible"/>
                                      </p:to>
                                    </p:set>
                                  </p:childTnLst>
                                </p:cTn>
                              </p:par>
                            </p:childTnLst>
                          </p:cTn>
                        </p:par>
                        <p:par>
                          <p:cTn id="93" fill="hold" nodeType="afterGroup">
                            <p:stCondLst>
                              <p:cond delay="0"/>
                            </p:stCondLst>
                            <p:childTnLst>
                              <p:par>
                                <p:cTn id="94" presetID="1" presetClass="entr" presetSubtype="0" fill="hold" grpId="0" nodeType="afterEffect">
                                  <p:stCondLst>
                                    <p:cond delay="0"/>
                                  </p:stCondLst>
                                  <p:childTnLst>
                                    <p:set>
                                      <p:cBhvr>
                                        <p:cTn id="95" dur="1" fill="hold">
                                          <p:stCondLst>
                                            <p:cond delay="0"/>
                                          </p:stCondLst>
                                        </p:cTn>
                                        <p:tgtEl>
                                          <p:spTgt spid="36891"/>
                                        </p:tgtEl>
                                        <p:attrNameLst>
                                          <p:attrName>style.visibility</p:attrName>
                                        </p:attrNameLst>
                                      </p:cBhvr>
                                      <p:to>
                                        <p:strVal val="visible"/>
                                      </p:to>
                                    </p:set>
                                  </p:childTnLst>
                                </p:cTn>
                              </p:par>
                            </p:childTnLst>
                          </p:cTn>
                        </p:par>
                        <p:par>
                          <p:cTn id="96" fill="hold" nodeType="afterGroup">
                            <p:stCondLst>
                              <p:cond delay="0"/>
                            </p:stCondLst>
                            <p:childTnLst>
                              <p:par>
                                <p:cTn id="97" presetID="1" presetClass="entr" presetSubtype="0" fill="hold" grpId="0" nodeType="afterEffect">
                                  <p:stCondLst>
                                    <p:cond delay="0"/>
                                  </p:stCondLst>
                                  <p:childTnLst>
                                    <p:set>
                                      <p:cBhvr>
                                        <p:cTn id="98" dur="1" fill="hold">
                                          <p:stCondLst>
                                            <p:cond delay="0"/>
                                          </p:stCondLst>
                                        </p:cTn>
                                        <p:tgtEl>
                                          <p:spTgt spid="36892"/>
                                        </p:tgtEl>
                                        <p:attrNameLst>
                                          <p:attrName>style.visibility</p:attrName>
                                        </p:attrNameLst>
                                      </p:cBhvr>
                                      <p:to>
                                        <p:strVal val="visible"/>
                                      </p:to>
                                    </p:set>
                                  </p:childTnLst>
                                </p:cTn>
                              </p:par>
                            </p:childTnLst>
                          </p:cTn>
                        </p:par>
                        <p:par>
                          <p:cTn id="99" fill="hold" nodeType="afterGroup">
                            <p:stCondLst>
                              <p:cond delay="0"/>
                            </p:stCondLst>
                            <p:childTnLst>
                              <p:par>
                                <p:cTn id="100" presetID="1" presetClass="entr" presetSubtype="0" fill="hold" grpId="0" nodeType="afterEffect">
                                  <p:stCondLst>
                                    <p:cond delay="0"/>
                                  </p:stCondLst>
                                  <p:childTnLst>
                                    <p:set>
                                      <p:cBhvr>
                                        <p:cTn id="101" dur="1" fill="hold">
                                          <p:stCondLst>
                                            <p:cond delay="0"/>
                                          </p:stCondLst>
                                        </p:cTn>
                                        <p:tgtEl>
                                          <p:spTgt spid="36893"/>
                                        </p:tgtEl>
                                        <p:attrNameLst>
                                          <p:attrName>style.visibility</p:attrName>
                                        </p:attrNameLst>
                                      </p:cBhvr>
                                      <p:to>
                                        <p:strVal val="visible"/>
                                      </p:to>
                                    </p:set>
                                  </p:childTnLst>
                                </p:cTn>
                              </p:par>
                            </p:childTnLst>
                          </p:cTn>
                        </p:par>
                        <p:par>
                          <p:cTn id="102" fill="hold" nodeType="afterGroup">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36894"/>
                                        </p:tgtEl>
                                        <p:attrNameLst>
                                          <p:attrName>style.visibility</p:attrName>
                                        </p:attrNameLst>
                                      </p:cBhvr>
                                      <p:to>
                                        <p:strVal val="visible"/>
                                      </p:to>
                                    </p:set>
                                  </p:childTnLst>
                                </p:cTn>
                              </p:par>
                            </p:childTnLst>
                          </p:cTn>
                        </p:par>
                        <p:par>
                          <p:cTn id="105" fill="hold" nodeType="afterGroup">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36895"/>
                                        </p:tgtEl>
                                        <p:attrNameLst>
                                          <p:attrName>style.visibility</p:attrName>
                                        </p:attrNameLst>
                                      </p:cBhvr>
                                      <p:to>
                                        <p:strVal val="visible"/>
                                      </p:to>
                                    </p:set>
                                  </p:childTnLst>
                                </p:cTn>
                              </p:par>
                            </p:childTnLst>
                          </p:cTn>
                        </p:par>
                        <p:par>
                          <p:cTn id="108" fill="hold" nodeType="afterGroup">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36896"/>
                                        </p:tgtEl>
                                        <p:attrNameLst>
                                          <p:attrName>style.visibility</p:attrName>
                                        </p:attrNameLst>
                                      </p:cBhvr>
                                      <p:to>
                                        <p:strVal val="visible"/>
                                      </p:to>
                                    </p:set>
                                  </p:childTnLst>
                                </p:cTn>
                              </p:par>
                            </p:childTnLst>
                          </p:cTn>
                        </p:par>
                        <p:par>
                          <p:cTn id="111" fill="hold" nodeType="afterGroup">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36897"/>
                                        </p:tgtEl>
                                        <p:attrNameLst>
                                          <p:attrName>style.visibility</p:attrName>
                                        </p:attrNameLst>
                                      </p:cBhvr>
                                      <p:to>
                                        <p:strVal val="visible"/>
                                      </p:to>
                                    </p:set>
                                  </p:childTnLst>
                                </p:cTn>
                              </p:par>
                            </p:childTnLst>
                          </p:cTn>
                        </p:par>
                        <p:par>
                          <p:cTn id="114" fill="hold" nodeType="afterGroup">
                            <p:stCondLst>
                              <p:cond delay="0"/>
                            </p:stCondLst>
                            <p:childTnLst>
                              <p:par>
                                <p:cTn id="115" presetID="1" presetClass="entr" presetSubtype="0" fill="hold" grpId="0" nodeType="afterEffect">
                                  <p:stCondLst>
                                    <p:cond delay="0"/>
                                  </p:stCondLst>
                                  <p:childTnLst>
                                    <p:set>
                                      <p:cBhvr>
                                        <p:cTn id="116" dur="1" fill="hold">
                                          <p:stCondLst>
                                            <p:cond delay="0"/>
                                          </p:stCondLst>
                                        </p:cTn>
                                        <p:tgtEl>
                                          <p:spTgt spid="36898"/>
                                        </p:tgtEl>
                                        <p:attrNameLst>
                                          <p:attrName>style.visibility</p:attrName>
                                        </p:attrNameLst>
                                      </p:cBhvr>
                                      <p:to>
                                        <p:strVal val="visible"/>
                                      </p:to>
                                    </p:set>
                                  </p:childTnLst>
                                </p:cTn>
                              </p:par>
                            </p:childTnLst>
                          </p:cTn>
                        </p:par>
                        <p:par>
                          <p:cTn id="117" fill="hold" nodeType="afterGroup">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36900"/>
                                        </p:tgtEl>
                                        <p:attrNameLst>
                                          <p:attrName>style.visibility</p:attrName>
                                        </p:attrNameLst>
                                      </p:cBhvr>
                                      <p:to>
                                        <p:strVal val="visible"/>
                                      </p:to>
                                    </p:set>
                                  </p:childTnLst>
                                </p:cTn>
                              </p:par>
                              <p:par>
                                <p:cTn id="120" presetID="1" presetClass="exit" presetSubtype="0" fill="hold" grpId="1" nodeType="withEffect">
                                  <p:stCondLst>
                                    <p:cond delay="0"/>
                                  </p:stCondLst>
                                  <p:childTnLst>
                                    <p:set>
                                      <p:cBhvr>
                                        <p:cTn id="121" dur="1" fill="hold">
                                          <p:stCondLst>
                                            <p:cond delay="9"/>
                                          </p:stCondLst>
                                        </p:cTn>
                                        <p:tgtEl>
                                          <p:spTgt spid="3690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3689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36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autoUpdateAnimBg="0"/>
      <p:bldP spid="36867" grpId="0" animBg="1" autoUpdateAnimBg="0"/>
      <p:bldP spid="36868" grpId="0" animBg="1"/>
      <p:bldP spid="36869" grpId="0" animBg="1"/>
      <p:bldP spid="36870" grpId="0" animBg="1"/>
      <p:bldP spid="36871" grpId="0" animBg="1"/>
      <p:bldP spid="36872" grpId="0" animBg="1"/>
      <p:bldP spid="36873" grpId="0" autoUpdateAnimBg="0"/>
      <p:bldP spid="36874" grpId="0" autoUpdateAnimBg="0"/>
      <p:bldP spid="36875" grpId="0" autoUpdateAnimBg="0"/>
      <p:bldP spid="36876" grpId="0" autoUpdateAnimBg="0"/>
      <p:bldP spid="36877" grpId="0" animBg="1"/>
      <p:bldP spid="36878" grpId="0" animBg="1"/>
      <p:bldP spid="36879" grpId="0" autoUpdateAnimBg="0"/>
      <p:bldP spid="36880" grpId="0" animBg="1"/>
      <p:bldP spid="36881" grpId="0" autoUpdateAnimBg="0"/>
      <p:bldP spid="36882" grpId="0" animBg="1"/>
      <p:bldP spid="36883" grpId="0" autoUpdateAnimBg="0"/>
      <p:bldP spid="36884" grpId="0" animBg="1"/>
      <p:bldP spid="36885" grpId="0" animBg="1"/>
      <p:bldP spid="36886" grpId="0" animBg="1"/>
      <p:bldP spid="36887" grpId="0" autoUpdateAnimBg="0"/>
      <p:bldP spid="36888" grpId="0" autoUpdateAnimBg="0"/>
      <p:bldP spid="36889" grpId="0" animBg="1"/>
      <p:bldP spid="36890" grpId="0" animBg="1"/>
      <p:bldP spid="36891" grpId="0" autoUpdateAnimBg="0"/>
      <p:bldP spid="36892" grpId="0" animBg="1"/>
      <p:bldP spid="36893" grpId="0" animBg="1"/>
      <p:bldP spid="36894" grpId="0" animBg="1"/>
      <p:bldP spid="36895" grpId="0" autoUpdateAnimBg="0"/>
      <p:bldP spid="36896" grpId="0" animBg="1"/>
      <p:bldP spid="36897" grpId="0" animBg="1"/>
      <p:bldP spid="36898" grpId="0" animBg="1"/>
      <p:bldP spid="36899" grpId="0" animBg="1" autoUpdateAnimBg="0"/>
      <p:bldP spid="36900" grpId="0" autoUpdateAnimBg="0"/>
      <p:bldP spid="36901" grpId="0" animBg="1" autoUpdateAnimBg="0"/>
      <p:bldP spid="36902" grpId="0" animBg="1"/>
      <p:bldP spid="36902" grpId="1" animBg="1"/>
      <p:bldP spid="36903" grpId="0" animBg="1"/>
      <p:bldP spid="36903" grpId="1" animBg="1"/>
      <p:bldP spid="36904" grpId="0" autoUpdateAnimBg="0"/>
      <p:bldP spid="36905" grpId="0" autoUpdateAnimBg="0"/>
      <p:bldP spid="3690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p:cNvSpPr>
          <p:nvPr/>
        </p:nvSpPr>
        <p:spPr bwMode="auto">
          <a:xfrm>
            <a:off x="1156395" y="1965903"/>
            <a:ext cx="1100480"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send(c2,1);</a:t>
            </a:r>
          </a:p>
        </p:txBody>
      </p:sp>
      <p:sp>
        <p:nvSpPr>
          <p:cNvPr id="37891" name="Rectangle 3"/>
          <p:cNvSpPr>
            <a:spLocks/>
          </p:cNvSpPr>
          <p:nvPr/>
        </p:nvSpPr>
        <p:spPr bwMode="auto">
          <a:xfrm>
            <a:off x="4071937" y="1965903"/>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recv(c2);</a:t>
            </a:r>
          </a:p>
        </p:txBody>
      </p:sp>
      <p:sp>
        <p:nvSpPr>
          <p:cNvPr id="37892" name="Rectangle 4"/>
          <p:cNvSpPr>
            <a:spLocks/>
          </p:cNvSpPr>
          <p:nvPr/>
        </p:nvSpPr>
        <p:spPr bwMode="auto">
          <a:xfrm>
            <a:off x="6643687" y="1974833"/>
            <a:ext cx="900393" cy="200055"/>
          </a:xfrm>
          <a:prstGeom prst="rect">
            <a:avLst/>
          </a:prstGeom>
          <a:noFill/>
          <a:ln w="127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tabLst>
                <a:tab pos="750067" algn="l"/>
              </a:tabLst>
            </a:pPr>
            <a:r>
              <a:rPr lang="en-US" sz="1300">
                <a:latin typeface="Monaco" charset="0"/>
                <a:ea typeface="ＭＳ Ｐゴシック" charset="0"/>
                <a:cs typeface="Monaco" charset="0"/>
                <a:sym typeface="Monaco" charset="0"/>
              </a:rPr>
              <a:t>recv(c2);</a:t>
            </a:r>
          </a:p>
        </p:txBody>
      </p:sp>
      <p:sp>
        <p:nvSpPr>
          <p:cNvPr id="37893" name="Oval 5"/>
          <p:cNvSpPr>
            <a:spLocks/>
          </p:cNvSpPr>
          <p:nvPr/>
        </p:nvSpPr>
        <p:spPr bwMode="auto">
          <a:xfrm>
            <a:off x="1732359" y="275171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4" name="Rectangle 6"/>
          <p:cNvSpPr>
            <a:spLocks/>
          </p:cNvSpPr>
          <p:nvPr/>
        </p:nvSpPr>
        <p:spPr bwMode="auto">
          <a:xfrm>
            <a:off x="294680" y="2689208"/>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895" name="Oval 7"/>
          <p:cNvSpPr>
            <a:spLocks/>
          </p:cNvSpPr>
          <p:nvPr/>
        </p:nvSpPr>
        <p:spPr bwMode="auto">
          <a:xfrm>
            <a:off x="4589859" y="2876732"/>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6" name="Oval 8"/>
          <p:cNvSpPr>
            <a:spLocks/>
          </p:cNvSpPr>
          <p:nvPr/>
        </p:nvSpPr>
        <p:spPr bwMode="auto">
          <a:xfrm>
            <a:off x="7116961" y="3099974"/>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897" name="Line 9"/>
          <p:cNvSpPr>
            <a:spLocks noChangeShapeType="1"/>
          </p:cNvSpPr>
          <p:nvPr/>
        </p:nvSpPr>
        <p:spPr bwMode="auto">
          <a:xfrm rot="10800000">
            <a:off x="1866305" y="2795249"/>
            <a:ext cx="2729136" cy="147340"/>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8" name="Freeform 10"/>
          <p:cNvSpPr>
            <a:spLocks/>
          </p:cNvSpPr>
          <p:nvPr/>
        </p:nvSpPr>
        <p:spPr bwMode="auto">
          <a:xfrm>
            <a:off x="1875234" y="2841013"/>
            <a:ext cx="5232797" cy="335980"/>
          </a:xfrm>
          <a:custGeom>
            <a:avLst/>
            <a:gdLst>
              <a:gd name="T0" fmla="*/ 0 w 21600"/>
              <a:gd name="T1" fmla="*/ 0 h 20067"/>
              <a:gd name="T2" fmla="*/ 9534 w 21600"/>
              <a:gd name="T3" fmla="*/ 18658 h 20067"/>
              <a:gd name="T4" fmla="*/ 21600 w 21600"/>
              <a:gd name="T5" fmla="*/ 19020 h 20067"/>
            </a:gdLst>
            <a:ahLst/>
            <a:cxnLst>
              <a:cxn ang="0">
                <a:pos x="T0" y="T1"/>
              </a:cxn>
              <a:cxn ang="0">
                <a:pos x="T2" y="T3"/>
              </a:cxn>
              <a:cxn ang="0">
                <a:pos x="T4" y="T5"/>
              </a:cxn>
            </a:cxnLst>
            <a:rect l="0" t="0" r="r" b="b"/>
            <a:pathLst>
              <a:path w="21600" h="20067">
                <a:moveTo>
                  <a:pt x="0" y="0"/>
                </a:moveTo>
                <a:cubicBezTo>
                  <a:pt x="0" y="0"/>
                  <a:pt x="7774" y="16081"/>
                  <a:pt x="9534" y="18658"/>
                </a:cubicBezTo>
                <a:cubicBezTo>
                  <a:pt x="11541" y="21600"/>
                  <a:pt x="21600" y="19020"/>
                  <a:pt x="21600" y="19020"/>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9" name="Rectangle 11"/>
          <p:cNvSpPr>
            <a:spLocks/>
          </p:cNvSpPr>
          <p:nvPr/>
        </p:nvSpPr>
        <p:spPr bwMode="auto">
          <a:xfrm>
            <a:off x="2621980" y="2590982"/>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s(c2,1)</a:t>
            </a:r>
          </a:p>
        </p:txBody>
      </p:sp>
      <p:sp>
        <p:nvSpPr>
          <p:cNvPr id="37900" name="Rectangle 12"/>
          <p:cNvSpPr>
            <a:spLocks/>
          </p:cNvSpPr>
          <p:nvPr/>
        </p:nvSpPr>
        <p:spPr bwMode="auto">
          <a:xfrm>
            <a:off x="4751710" y="2689208"/>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901" name="Rectangle 13"/>
          <p:cNvSpPr>
            <a:spLocks/>
          </p:cNvSpPr>
          <p:nvPr/>
        </p:nvSpPr>
        <p:spPr bwMode="auto">
          <a:xfrm>
            <a:off x="7327926" y="3046396"/>
            <a:ext cx="13082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{c1:[],c2:[s(1)]}</a:t>
            </a:r>
          </a:p>
        </p:txBody>
      </p:sp>
      <p:sp>
        <p:nvSpPr>
          <p:cNvPr id="37902" name="Rectangle 14"/>
          <p:cNvSpPr>
            <a:spLocks/>
          </p:cNvSpPr>
          <p:nvPr/>
        </p:nvSpPr>
        <p:spPr bwMode="auto">
          <a:xfrm>
            <a:off x="6453932" y="2921380"/>
            <a:ext cx="3792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a:ea typeface="ＭＳ Ｐゴシック" charset="0"/>
                <a:cs typeface="Gill Sans" charset="0"/>
              </a:rPr>
              <a:t>s(c2,1)</a:t>
            </a:r>
          </a:p>
        </p:txBody>
      </p:sp>
      <p:sp>
        <p:nvSpPr>
          <p:cNvPr id="37903" name="Rectangle 15"/>
          <p:cNvSpPr>
            <a:spLocks/>
          </p:cNvSpPr>
          <p:nvPr/>
        </p:nvSpPr>
        <p:spPr bwMode="auto">
          <a:xfrm>
            <a:off x="1151930" y="1974833"/>
            <a:ext cx="1104945" cy="20005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04" name="Oval 16"/>
          <p:cNvSpPr>
            <a:spLocks/>
          </p:cNvSpPr>
          <p:nvPr/>
        </p:nvSpPr>
        <p:spPr bwMode="auto">
          <a:xfrm>
            <a:off x="1732359" y="323391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05" name="Line 17"/>
          <p:cNvSpPr>
            <a:spLocks noChangeShapeType="1"/>
          </p:cNvSpPr>
          <p:nvPr/>
        </p:nvSpPr>
        <p:spPr bwMode="auto">
          <a:xfrm rot="10800000" flipH="1">
            <a:off x="1794867" y="2858873"/>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6" name="Rectangle 18"/>
          <p:cNvSpPr>
            <a:spLocks/>
          </p:cNvSpPr>
          <p:nvPr/>
        </p:nvSpPr>
        <p:spPr bwMode="auto">
          <a:xfrm>
            <a:off x="365001" y="3171411"/>
            <a:ext cx="11543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{c1:[],c2:[r2]}</a:t>
            </a:r>
          </a:p>
        </p:txBody>
      </p:sp>
      <p:sp>
        <p:nvSpPr>
          <p:cNvPr id="37907" name="Oval 19"/>
          <p:cNvSpPr>
            <a:spLocks/>
          </p:cNvSpPr>
          <p:nvPr/>
        </p:nvSpPr>
        <p:spPr bwMode="auto">
          <a:xfrm>
            <a:off x="1732359" y="3716122"/>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08" name="Line 20"/>
          <p:cNvSpPr>
            <a:spLocks noChangeShapeType="1"/>
          </p:cNvSpPr>
          <p:nvPr/>
        </p:nvSpPr>
        <p:spPr bwMode="auto">
          <a:xfrm rot="10800000" flipH="1">
            <a:off x="1794867" y="3350005"/>
            <a:ext cx="0" cy="37839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9" name="Rectangle 21"/>
          <p:cNvSpPr>
            <a:spLocks/>
          </p:cNvSpPr>
          <p:nvPr/>
        </p:nvSpPr>
        <p:spPr bwMode="auto">
          <a:xfrm>
            <a:off x="258962" y="3671474"/>
            <a:ext cx="13852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{c1:[],c2:[r2,r3]}</a:t>
            </a:r>
          </a:p>
        </p:txBody>
      </p:sp>
      <p:sp>
        <p:nvSpPr>
          <p:cNvPr id="37910" name="Oval 22"/>
          <p:cNvSpPr>
            <a:spLocks/>
          </p:cNvSpPr>
          <p:nvPr/>
        </p:nvSpPr>
        <p:spPr bwMode="auto">
          <a:xfrm>
            <a:off x="4580930" y="3287497"/>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11" name="Line 23"/>
          <p:cNvSpPr>
            <a:spLocks noChangeShapeType="1"/>
          </p:cNvSpPr>
          <p:nvPr/>
        </p:nvSpPr>
        <p:spPr bwMode="auto">
          <a:xfrm rot="10800000" flipH="1">
            <a:off x="4643438" y="3010677"/>
            <a:ext cx="0" cy="282402"/>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2" name="Rectangle 24"/>
          <p:cNvSpPr>
            <a:spLocks/>
          </p:cNvSpPr>
          <p:nvPr/>
        </p:nvSpPr>
        <p:spPr bwMode="auto">
          <a:xfrm>
            <a:off x="4906863" y="3207130"/>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7913" name="Oval 25"/>
          <p:cNvSpPr>
            <a:spLocks/>
          </p:cNvSpPr>
          <p:nvPr/>
        </p:nvSpPr>
        <p:spPr bwMode="auto">
          <a:xfrm>
            <a:off x="7116961" y="3492880"/>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14" name="Line 26"/>
          <p:cNvSpPr>
            <a:spLocks noChangeShapeType="1"/>
          </p:cNvSpPr>
          <p:nvPr/>
        </p:nvSpPr>
        <p:spPr bwMode="auto">
          <a:xfrm rot="10800000" flipH="1">
            <a:off x="7179469" y="3207130"/>
            <a:ext cx="0" cy="282402"/>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5" name="Rectangle 27"/>
          <p:cNvSpPr>
            <a:spLocks/>
          </p:cNvSpPr>
          <p:nvPr/>
        </p:nvSpPr>
        <p:spPr bwMode="auto">
          <a:xfrm>
            <a:off x="7326808" y="3421443"/>
            <a:ext cx="10004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000">
                <a:latin typeface="Monaco" charset="0"/>
                <a:ea typeface="ＭＳ Ｐゴシック" charset="0"/>
                <a:cs typeface="Monaco" charset="0"/>
                <a:sym typeface="Monaco" charset="0"/>
              </a:rPr>
              <a:t>{c1:[],c2:[]}</a:t>
            </a:r>
          </a:p>
        </p:txBody>
      </p:sp>
      <p:sp>
        <p:nvSpPr>
          <p:cNvPr id="37916" name="Line 28"/>
          <p:cNvSpPr>
            <a:spLocks noChangeShapeType="1"/>
          </p:cNvSpPr>
          <p:nvPr/>
        </p:nvSpPr>
        <p:spPr bwMode="auto">
          <a:xfrm>
            <a:off x="1839516" y="3293079"/>
            <a:ext cx="2749228" cy="64740"/>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7" name="Rectangle 29"/>
          <p:cNvSpPr>
            <a:spLocks/>
          </p:cNvSpPr>
          <p:nvPr/>
        </p:nvSpPr>
        <p:spPr bwMode="auto">
          <a:xfrm>
            <a:off x="2020342" y="3091044"/>
            <a:ext cx="14570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a:solidFill>
                  <a:srgbClr val="0000FF"/>
                </a:solidFill>
                <a:ea typeface="ＭＳ Ｐゴシック" charset="0"/>
                <a:cs typeface="Gill Sans" charset="0"/>
              </a:rPr>
              <a:t>request_to_match(c2)</a:t>
            </a:r>
          </a:p>
        </p:txBody>
      </p:sp>
      <p:sp>
        <p:nvSpPr>
          <p:cNvPr id="37918" name="Line 30"/>
          <p:cNvSpPr>
            <a:spLocks noChangeShapeType="1"/>
          </p:cNvSpPr>
          <p:nvPr/>
        </p:nvSpPr>
        <p:spPr bwMode="auto">
          <a:xfrm rot="10800000" flipH="1">
            <a:off x="1866305" y="3560969"/>
            <a:ext cx="5247308" cy="208731"/>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19" name="Rectangle 31"/>
          <p:cNvSpPr>
            <a:spLocks/>
          </p:cNvSpPr>
          <p:nvPr/>
        </p:nvSpPr>
        <p:spPr bwMode="auto">
          <a:xfrm>
            <a:off x="2020342" y="3483950"/>
            <a:ext cx="14570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a:solidFill>
                  <a:srgbClr val="0000FF"/>
                </a:solidFill>
                <a:ea typeface="ＭＳ Ｐゴシック" charset="0"/>
                <a:cs typeface="Gill Sans" charset="0"/>
              </a:rPr>
              <a:t>request_to_match(c2)</a:t>
            </a:r>
          </a:p>
        </p:txBody>
      </p:sp>
      <p:sp>
        <p:nvSpPr>
          <p:cNvPr id="37920" name="Rectangle 32"/>
          <p:cNvSpPr>
            <a:spLocks/>
          </p:cNvSpPr>
          <p:nvPr/>
        </p:nvSpPr>
        <p:spPr bwMode="auto">
          <a:xfrm>
            <a:off x="4071937" y="1974833"/>
            <a:ext cx="900393" cy="191125"/>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21" name="Rectangle 33"/>
          <p:cNvSpPr>
            <a:spLocks/>
          </p:cNvSpPr>
          <p:nvPr/>
        </p:nvSpPr>
        <p:spPr bwMode="auto">
          <a:xfrm>
            <a:off x="6643687" y="1974835"/>
            <a:ext cx="900393" cy="191123"/>
          </a:xfrm>
          <a:prstGeom prst="rect">
            <a:avLst/>
          </a:prstGeom>
          <a:solidFill>
            <a:srgbClr val="FF0B02">
              <a:alpha val="22745"/>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37922" name="AutoShape 34"/>
          <p:cNvSpPr>
            <a:spLocks/>
          </p:cNvSpPr>
          <p:nvPr/>
        </p:nvSpPr>
        <p:spPr bwMode="auto">
          <a:xfrm>
            <a:off x="5411391" y="1939115"/>
            <a:ext cx="1044773" cy="660797"/>
          </a:xfrm>
          <a:prstGeom prst="roundRect">
            <a:avLst>
              <a:gd name="adj" fmla="val 20269"/>
            </a:avLst>
          </a:pr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 pos="750067" algn="l"/>
              </a:tabLst>
            </a:pPr>
            <a:r>
              <a:rPr lang="en-US" sz="1300" i="1">
                <a:ea typeface="ＭＳ Ｐゴシック" charset="0"/>
                <a:cs typeface="Gill Sans" charset="0"/>
              </a:rPr>
              <a:t>Concurrent</a:t>
            </a:r>
          </a:p>
          <a:p>
            <a:pPr algn="ctr">
              <a:tabLst>
                <a:tab pos="750067" algn="l"/>
                <a:tab pos="750067" algn="l"/>
              </a:tabLst>
            </a:pPr>
            <a:r>
              <a:rPr lang="en-US" sz="1300" i="1">
                <a:ea typeface="ＭＳ Ｐゴシック" charset="0"/>
                <a:cs typeface="Gill Sans" charset="0"/>
              </a:rPr>
              <a:t>execution!</a:t>
            </a:r>
          </a:p>
        </p:txBody>
      </p:sp>
      <p:sp>
        <p:nvSpPr>
          <p:cNvPr id="37923" name="AutoShape 35"/>
          <p:cNvSpPr>
            <a:spLocks/>
          </p:cNvSpPr>
          <p:nvPr/>
        </p:nvSpPr>
        <p:spPr bwMode="auto">
          <a:xfrm>
            <a:off x="7608094" y="3867927"/>
            <a:ext cx="1241227" cy="848320"/>
          </a:xfrm>
          <a:custGeom>
            <a:avLst/>
            <a:gdLst/>
            <a:ahLst/>
            <a:cxnLst/>
            <a:rect l="0" t="0" r="r" b="b"/>
            <a:pathLst>
              <a:path w="17268" h="18481">
                <a:moveTo>
                  <a:pt x="-4332" y="-3119"/>
                </a:moveTo>
                <a:lnTo>
                  <a:pt x="699" y="2906"/>
                </a:lnTo>
                <a:cubicBezTo>
                  <a:pt x="258" y="3940"/>
                  <a:pt x="0" y="5180"/>
                  <a:pt x="0" y="6517"/>
                </a:cubicBezTo>
                <a:lnTo>
                  <a:pt x="0" y="11964"/>
                </a:lnTo>
                <a:cubicBezTo>
                  <a:pt x="0" y="15563"/>
                  <a:pt x="1864" y="18481"/>
                  <a:pt x="4162" y="18481"/>
                </a:cubicBezTo>
                <a:lnTo>
                  <a:pt x="13106" y="18481"/>
                </a:lnTo>
                <a:cubicBezTo>
                  <a:pt x="15405" y="18481"/>
                  <a:pt x="17268" y="15563"/>
                  <a:pt x="17268" y="11964"/>
                </a:cubicBezTo>
                <a:lnTo>
                  <a:pt x="17268" y="6517"/>
                </a:lnTo>
                <a:cubicBezTo>
                  <a:pt x="17268" y="2918"/>
                  <a:pt x="15405" y="0"/>
                  <a:pt x="13106" y="0"/>
                </a:cubicBezTo>
                <a:lnTo>
                  <a:pt x="4162" y="0"/>
                </a:lnTo>
                <a:cubicBezTo>
                  <a:pt x="3225" y="0"/>
                  <a:pt x="2369" y="500"/>
                  <a:pt x="1674" y="1319"/>
                </a:cubicBezTo>
                <a:lnTo>
                  <a:pt x="-4332" y="-3119"/>
                </a:lnTo>
                <a:close/>
                <a:moveTo>
                  <a:pt x="-4332" y="-3119"/>
                </a:moveTo>
              </a:path>
            </a:pathLst>
          </a:cu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Lost exactly once semantics</a:t>
            </a:r>
          </a:p>
        </p:txBody>
      </p:sp>
      <p:sp>
        <p:nvSpPr>
          <p:cNvPr id="37924" name="Oval 36"/>
          <p:cNvSpPr>
            <a:spLocks/>
          </p:cNvSpPr>
          <p:nvPr/>
        </p:nvSpPr>
        <p:spPr bwMode="auto">
          <a:xfrm>
            <a:off x="1750219" y="4466216"/>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25" name="Line 37"/>
          <p:cNvSpPr>
            <a:spLocks noChangeShapeType="1"/>
          </p:cNvSpPr>
          <p:nvPr/>
        </p:nvSpPr>
        <p:spPr bwMode="auto">
          <a:xfrm rot="10800000">
            <a:off x="1799332" y="3851184"/>
            <a:ext cx="4465" cy="616148"/>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6" name="Oval 38"/>
          <p:cNvSpPr>
            <a:spLocks/>
          </p:cNvSpPr>
          <p:nvPr/>
        </p:nvSpPr>
        <p:spPr bwMode="auto">
          <a:xfrm>
            <a:off x="4572000" y="4510865"/>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27" name="Line 39"/>
          <p:cNvSpPr>
            <a:spLocks noChangeShapeType="1"/>
          </p:cNvSpPr>
          <p:nvPr/>
        </p:nvSpPr>
        <p:spPr bwMode="auto">
          <a:xfrm rot="10800000" flipH="1">
            <a:off x="4634508" y="3421443"/>
            <a:ext cx="0" cy="109388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8" name="Line 40"/>
          <p:cNvSpPr>
            <a:spLocks noChangeShapeType="1"/>
          </p:cNvSpPr>
          <p:nvPr/>
        </p:nvSpPr>
        <p:spPr bwMode="auto">
          <a:xfrm rot="10800000">
            <a:off x="1848445" y="4518679"/>
            <a:ext cx="2711277" cy="45764"/>
          </a:xfrm>
          <a:prstGeom prst="line">
            <a:avLst/>
          </a:prstGeom>
          <a:noFill/>
          <a:ln w="25400" cap="flat">
            <a:solidFill>
              <a:schemeClr val="tx1"/>
            </a:solidFill>
            <a:prstDash val="sysDot"/>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29" name="Rectangle 41"/>
          <p:cNvSpPr>
            <a:spLocks/>
          </p:cNvSpPr>
          <p:nvPr/>
        </p:nvSpPr>
        <p:spPr bwMode="auto">
          <a:xfrm>
            <a:off x="2227958" y="4242974"/>
            <a:ext cx="14771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50067" algn="l"/>
              </a:tabLst>
            </a:pPr>
            <a:r>
              <a:rPr lang="en-US" sz="1100" b="1" i="1" dirty="0">
                <a:solidFill>
                  <a:srgbClr val="3F691E"/>
                </a:solidFill>
                <a:ea typeface="ＭＳ Ｐゴシック" charset="0"/>
                <a:cs typeface="Gill Sans" charset="0"/>
              </a:rPr>
              <a:t>match (s(c2,1) + r2(c2))</a:t>
            </a:r>
          </a:p>
        </p:txBody>
      </p:sp>
      <p:sp>
        <p:nvSpPr>
          <p:cNvPr id="37930" name="Oval 42"/>
          <p:cNvSpPr>
            <a:spLocks/>
          </p:cNvSpPr>
          <p:nvPr/>
        </p:nvSpPr>
        <p:spPr bwMode="auto">
          <a:xfrm>
            <a:off x="7116961" y="4680529"/>
            <a:ext cx="116086" cy="116086"/>
          </a:xfrm>
          <a:prstGeom prst="ellipse">
            <a:avLst/>
          </a:prstGeom>
          <a:blipFill dpi="0" rotWithShape="0">
            <a:blip r:embed="rId2"/>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931" name="Line 43"/>
          <p:cNvSpPr>
            <a:spLocks noChangeShapeType="1"/>
          </p:cNvSpPr>
          <p:nvPr/>
        </p:nvSpPr>
        <p:spPr bwMode="auto">
          <a:xfrm rot="10800000" flipH="1">
            <a:off x="7179469" y="3630175"/>
            <a:ext cx="0" cy="1063749"/>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32" name="Freeform 44"/>
          <p:cNvSpPr>
            <a:spLocks/>
          </p:cNvSpPr>
          <p:nvPr/>
        </p:nvSpPr>
        <p:spPr bwMode="auto">
          <a:xfrm>
            <a:off x="1875234" y="4528724"/>
            <a:ext cx="5206008" cy="242218"/>
          </a:xfrm>
          <a:custGeom>
            <a:avLst/>
            <a:gdLst>
              <a:gd name="T0" fmla="*/ 0 w 21600"/>
              <a:gd name="T1" fmla="*/ 0 h 19264"/>
              <a:gd name="T2" fmla="*/ 10893 w 21600"/>
              <a:gd name="T3" fmla="*/ 17695 h 19264"/>
              <a:gd name="T4" fmla="*/ 21600 w 21600"/>
              <a:gd name="T5" fmla="*/ 16987 h 19264"/>
            </a:gdLst>
            <a:ahLst/>
            <a:cxnLst>
              <a:cxn ang="0">
                <a:pos x="T0" y="T1"/>
              </a:cxn>
              <a:cxn ang="0">
                <a:pos x="T2" y="T3"/>
              </a:cxn>
              <a:cxn ang="0">
                <a:pos x="T4" y="T5"/>
              </a:cxn>
            </a:cxnLst>
            <a:rect l="0" t="0" r="r" b="b"/>
            <a:pathLst>
              <a:path w="21600" h="19264">
                <a:moveTo>
                  <a:pt x="0" y="0"/>
                </a:moveTo>
                <a:cubicBezTo>
                  <a:pt x="0" y="0"/>
                  <a:pt x="9124" y="14272"/>
                  <a:pt x="10893" y="17695"/>
                </a:cubicBezTo>
                <a:cubicBezTo>
                  <a:pt x="12911" y="21600"/>
                  <a:pt x="21600" y="16987"/>
                  <a:pt x="21600" y="16987"/>
                </a:cubicBezTo>
              </a:path>
            </a:pathLst>
          </a:custGeom>
          <a:noFill/>
          <a:ln w="25400" cap="flat">
            <a:solidFill>
              <a:schemeClr val="tx1"/>
            </a:solidFill>
            <a:prstDash val="sysDot"/>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33" name="AutoShape 45"/>
          <p:cNvSpPr>
            <a:spLocks/>
          </p:cNvSpPr>
          <p:nvPr/>
        </p:nvSpPr>
        <p:spPr bwMode="auto">
          <a:xfrm>
            <a:off x="4938117" y="4109029"/>
            <a:ext cx="901898" cy="428625"/>
          </a:xfrm>
          <a:custGeom>
            <a:avLst/>
            <a:gdLst/>
            <a:ahLst/>
            <a:cxnLst/>
            <a:rect l="0" t="0" r="r" b="b"/>
            <a:pathLst>
              <a:path w="18601" h="21600">
                <a:moveTo>
                  <a:pt x="3130" y="0"/>
                </a:moveTo>
                <a:cubicBezTo>
                  <a:pt x="1401" y="0"/>
                  <a:pt x="0" y="3425"/>
                  <a:pt x="0" y="7650"/>
                </a:cubicBezTo>
                <a:lnTo>
                  <a:pt x="0" y="13950"/>
                </a:lnTo>
                <a:cubicBezTo>
                  <a:pt x="0" y="14161"/>
                  <a:pt x="16" y="14362"/>
                  <a:pt x="23" y="14569"/>
                </a:cubicBezTo>
                <a:lnTo>
                  <a:pt x="-2999" y="19209"/>
                </a:lnTo>
                <a:lnTo>
                  <a:pt x="915" y="19350"/>
                </a:lnTo>
                <a:cubicBezTo>
                  <a:pt x="916" y="19353"/>
                  <a:pt x="914" y="19361"/>
                  <a:pt x="915" y="19364"/>
                </a:cubicBezTo>
                <a:cubicBezTo>
                  <a:pt x="1481" y="20748"/>
                  <a:pt x="2266" y="21600"/>
                  <a:pt x="3130" y="21600"/>
                </a:cubicBezTo>
                <a:lnTo>
                  <a:pt x="15470" y="21600"/>
                </a:lnTo>
                <a:cubicBezTo>
                  <a:pt x="17199" y="21600"/>
                  <a:pt x="18601" y="18175"/>
                  <a:pt x="18601" y="13950"/>
                </a:cubicBezTo>
                <a:lnTo>
                  <a:pt x="18601" y="7650"/>
                </a:lnTo>
                <a:cubicBezTo>
                  <a:pt x="18601" y="3425"/>
                  <a:pt x="17199" y="0"/>
                  <a:pt x="15470" y="0"/>
                </a:cubicBezTo>
                <a:lnTo>
                  <a:pt x="3130" y="0"/>
                </a:lnTo>
                <a:close/>
                <a:moveTo>
                  <a:pt x="3130" y="0"/>
                </a:moveTo>
              </a:path>
            </a:pathLst>
          </a:custGeom>
          <a:solidFill>
            <a:srgbClr val="66B13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Success</a:t>
            </a:r>
          </a:p>
        </p:txBody>
      </p:sp>
      <p:sp>
        <p:nvSpPr>
          <p:cNvPr id="37934" name="AutoShape 46"/>
          <p:cNvSpPr>
            <a:spLocks/>
          </p:cNvSpPr>
          <p:nvPr/>
        </p:nvSpPr>
        <p:spPr bwMode="auto">
          <a:xfrm>
            <a:off x="7456289" y="4064380"/>
            <a:ext cx="1446609" cy="535781"/>
          </a:xfrm>
          <a:custGeom>
            <a:avLst/>
            <a:gdLst/>
            <a:ahLst/>
            <a:cxnLst/>
            <a:rect l="0" t="0" r="r" b="b"/>
            <a:pathLst>
              <a:path w="19098" h="20220">
                <a:moveTo>
                  <a:pt x="2888" y="0"/>
                </a:moveTo>
                <a:cubicBezTo>
                  <a:pt x="1293" y="0"/>
                  <a:pt x="0" y="3697"/>
                  <a:pt x="0" y="8257"/>
                </a:cubicBezTo>
                <a:lnTo>
                  <a:pt x="0" y="11964"/>
                </a:lnTo>
                <a:cubicBezTo>
                  <a:pt x="0" y="13811"/>
                  <a:pt x="219" y="15496"/>
                  <a:pt x="578" y="16871"/>
                </a:cubicBezTo>
                <a:lnTo>
                  <a:pt x="-2502" y="21600"/>
                </a:lnTo>
                <a:lnTo>
                  <a:pt x="1904" y="19694"/>
                </a:lnTo>
                <a:cubicBezTo>
                  <a:pt x="2213" y="20015"/>
                  <a:pt x="2541" y="20220"/>
                  <a:pt x="2888" y="20220"/>
                </a:cubicBezTo>
                <a:lnTo>
                  <a:pt x="16210" y="20220"/>
                </a:lnTo>
                <a:cubicBezTo>
                  <a:pt x="17805" y="20220"/>
                  <a:pt x="19098" y="16524"/>
                  <a:pt x="19098" y="11964"/>
                </a:cubicBezTo>
                <a:lnTo>
                  <a:pt x="19098" y="8257"/>
                </a:lnTo>
                <a:cubicBezTo>
                  <a:pt x="19098" y="3697"/>
                  <a:pt x="17805" y="0"/>
                  <a:pt x="16210" y="0"/>
                </a:cubicBezTo>
                <a:lnTo>
                  <a:pt x="2888" y="0"/>
                </a:lnTo>
                <a:close/>
                <a:moveTo>
                  <a:pt x="2888" y="0"/>
                </a:moveTo>
              </a:path>
            </a:pathLst>
          </a:custGeom>
          <a:solidFill>
            <a:srgbClr val="FF2712"/>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dirty="0" err="1">
                <a:ea typeface="ＭＳ Ｐゴシック" charset="0"/>
                <a:cs typeface="Gill Sans" charset="0"/>
              </a:rPr>
              <a:t>Mis</a:t>
            </a:r>
            <a:r>
              <a:rPr lang="en-US" sz="1300" dirty="0">
                <a:ea typeface="ＭＳ Ｐゴシック" charset="0"/>
                <a:cs typeface="Gill Sans" charset="0"/>
              </a:rPr>
              <a:t>-speculation!</a:t>
            </a:r>
          </a:p>
        </p:txBody>
      </p:sp>
      <p:sp>
        <p:nvSpPr>
          <p:cNvPr id="37935" name="AutoShape 47"/>
          <p:cNvSpPr>
            <a:spLocks/>
          </p:cNvSpPr>
          <p:nvPr/>
        </p:nvSpPr>
        <p:spPr bwMode="auto">
          <a:xfrm>
            <a:off x="214312" y="4109028"/>
            <a:ext cx="1259086" cy="580430"/>
          </a:xfrm>
          <a:custGeom>
            <a:avLst/>
            <a:gdLst/>
            <a:ahLst/>
            <a:cxnLst/>
            <a:rect l="0" t="0" r="r" b="b"/>
            <a:pathLst>
              <a:path w="21600" h="16155">
                <a:moveTo>
                  <a:pt x="19522" y="-5445"/>
                </a:moveTo>
                <a:lnTo>
                  <a:pt x="14544" y="0"/>
                </a:lnTo>
                <a:lnTo>
                  <a:pt x="3523" y="0"/>
                </a:lnTo>
                <a:cubicBezTo>
                  <a:pt x="1577" y="0"/>
                  <a:pt x="0" y="2559"/>
                  <a:pt x="0" y="5716"/>
                </a:cubicBezTo>
                <a:lnTo>
                  <a:pt x="0" y="10438"/>
                </a:lnTo>
                <a:cubicBezTo>
                  <a:pt x="0" y="13596"/>
                  <a:pt x="1577" y="16155"/>
                  <a:pt x="3523" y="16155"/>
                </a:cubicBezTo>
                <a:lnTo>
                  <a:pt x="18077" y="16155"/>
                </a:lnTo>
                <a:cubicBezTo>
                  <a:pt x="20023" y="16155"/>
                  <a:pt x="21600" y="13596"/>
                  <a:pt x="21600" y="10438"/>
                </a:cubicBezTo>
                <a:lnTo>
                  <a:pt x="21600" y="5716"/>
                </a:lnTo>
                <a:cubicBezTo>
                  <a:pt x="21600" y="2559"/>
                  <a:pt x="20023" y="0"/>
                  <a:pt x="18077" y="0"/>
                </a:cubicBezTo>
                <a:lnTo>
                  <a:pt x="17038" y="0"/>
                </a:lnTo>
                <a:lnTo>
                  <a:pt x="19522" y="-5445"/>
                </a:lnTo>
                <a:close/>
                <a:moveTo>
                  <a:pt x="19522" y="-5445"/>
                </a:moveTo>
              </a:path>
            </a:pathLst>
          </a:custGeom>
          <a:solidFill>
            <a:srgbClr val="E6F37D"/>
          </a:solidFill>
          <a:ln w="12700" cap="flat" cmpd="sng">
            <a:solidFill>
              <a:schemeClr val="tx1"/>
            </a:solidFill>
            <a:prstDash val="solid"/>
            <a:miter lim="800000"/>
            <a:headEnd type="none" w="med" len="med"/>
            <a:tailEnd type="none" w="med" len="med"/>
          </a:ln>
        </p:spPr>
        <p:txBody>
          <a:bodyPr lIns="26788" tIns="26788" rIns="26788" bIns="26788" anchor="ctr"/>
          <a:lstStyle/>
          <a:p>
            <a:pPr algn="ctr">
              <a:tabLst>
                <a:tab pos="750067" algn="l"/>
              </a:tabLst>
            </a:pPr>
            <a:r>
              <a:rPr lang="en-US" sz="1300">
                <a:ea typeface="ＭＳ Ｐゴシック" charset="0"/>
                <a:cs typeface="Gill Sans" charset="0"/>
              </a:rPr>
              <a:t>First-come first-match</a:t>
            </a:r>
          </a:p>
        </p:txBody>
      </p:sp>
      <p:sp>
        <p:nvSpPr>
          <p:cNvPr id="37936" name="Rectangle 48"/>
          <p:cNvSpPr>
            <a:spLocks/>
          </p:cNvSpPr>
          <p:nvPr/>
        </p:nvSpPr>
        <p:spPr bwMode="auto">
          <a:xfrm>
            <a:off x="1515315" y="166097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1</a:t>
            </a:r>
          </a:p>
        </p:txBody>
      </p:sp>
      <p:sp>
        <p:nvSpPr>
          <p:cNvPr id="37937" name="Rectangle 49"/>
          <p:cNvSpPr>
            <a:spLocks/>
          </p:cNvSpPr>
          <p:nvPr/>
        </p:nvSpPr>
        <p:spPr bwMode="auto">
          <a:xfrm>
            <a:off x="4281902" y="1665435"/>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2</a:t>
            </a:r>
          </a:p>
        </p:txBody>
      </p:sp>
      <p:sp>
        <p:nvSpPr>
          <p:cNvPr id="37938" name="Rectangle 50"/>
          <p:cNvSpPr>
            <a:spLocks/>
          </p:cNvSpPr>
          <p:nvPr/>
        </p:nvSpPr>
        <p:spPr bwMode="auto">
          <a:xfrm>
            <a:off x="6873127" y="1660970"/>
            <a:ext cx="4698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smtClean="0">
                <a:latin typeface="Minion Pro" charset="0"/>
                <a:ea typeface="ＭＳ Ｐゴシック" charset="0"/>
                <a:cs typeface="Minion Pro" charset="0"/>
                <a:sym typeface="Minion Pro" charset="0"/>
              </a:rPr>
              <a:t>Site </a:t>
            </a:r>
            <a:r>
              <a:rPr lang="en-US" sz="1700" dirty="0">
                <a:latin typeface="Minion Pro" charset="0"/>
                <a:ea typeface="ＭＳ Ｐゴシック" charset="0"/>
                <a:cs typeface="Minion Pro" charset="0"/>
                <a:sym typeface="Minion Pro" charset="0"/>
              </a:rPr>
              <a:t>3</a:t>
            </a:r>
          </a:p>
        </p:txBody>
      </p:sp>
      <p:sp>
        <p:nvSpPr>
          <p:cNvPr id="54" name="Rectangle 1"/>
          <p:cNvSpPr txBox="1">
            <a:spLocks noChangeArrowheads="1"/>
          </p:cNvSpPr>
          <p:nvPr/>
        </p:nvSpPr>
        <p:spPr>
          <a:xfrm>
            <a:off x="457200" y="0"/>
            <a:ext cx="8229600" cy="1143000"/>
          </a:xfrm>
          <a:prstGeom prst="rect">
            <a:avLst/>
          </a:prstGeom>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Channel Consistency (2)</a:t>
            </a:r>
            <a:endParaRPr lang="en-US" dirty="0">
              <a:latin typeface="Minion Pro"/>
              <a:cs typeface="Minion Pro"/>
            </a:endParaRPr>
          </a:p>
        </p:txBody>
      </p:sp>
      <p:cxnSp>
        <p:nvCxnSpPr>
          <p:cNvPr id="6" name="Curved Connector 5"/>
          <p:cNvCxnSpPr>
            <a:stCxn id="37930" idx="5"/>
            <a:endCxn id="37896" idx="7"/>
          </p:cNvCxnSpPr>
          <p:nvPr/>
        </p:nvCxnSpPr>
        <p:spPr>
          <a:xfrm rot="5400000" flipH="1">
            <a:off x="6384726" y="3948295"/>
            <a:ext cx="1662641" cy="12700"/>
          </a:xfrm>
          <a:prstGeom prst="curvedConnector5">
            <a:avLst>
              <a:gd name="adj1" fmla="val -13749"/>
              <a:gd name="adj2" fmla="val -10288378"/>
              <a:gd name="adj3" fmla="val 1137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456289" y="5107001"/>
            <a:ext cx="801910" cy="307777"/>
          </a:xfrm>
          <a:prstGeom prst="rect">
            <a:avLst/>
          </a:prstGeom>
          <a:noFill/>
        </p:spPr>
        <p:txBody>
          <a:bodyPr wrap="none" rtlCol="0">
            <a:spAutoFit/>
          </a:bodyPr>
          <a:lstStyle/>
          <a:p>
            <a:r>
              <a:rPr lang="en-US" sz="1400" dirty="0" smtClean="0"/>
              <a:t>Rollback</a:t>
            </a:r>
            <a:endParaRPr lang="en-US" sz="1400" dirty="0"/>
          </a:p>
        </p:txBody>
      </p:sp>
      <p:sp>
        <p:nvSpPr>
          <p:cNvPr id="2" name="Slide Number Placeholder 1"/>
          <p:cNvSpPr>
            <a:spLocks noGrp="1"/>
          </p:cNvSpPr>
          <p:nvPr>
            <p:ph type="sldNum" sz="quarter" idx="12"/>
          </p:nvPr>
        </p:nvSpPr>
        <p:spPr/>
        <p:txBody>
          <a:bodyPr/>
          <a:lstStyle/>
          <a:p>
            <a:fld id="{8A92EBC0-2756-0B49-BBEC-14BFE17E3BFD}" type="slidenum">
              <a:rPr lang="en-US" smtClean="0"/>
              <a:t>48</a:t>
            </a:fld>
            <a:endParaRPr lang="en-US"/>
          </a:p>
        </p:txBody>
      </p:sp>
    </p:spTree>
    <p:extLst>
      <p:ext uri="{BB962C8B-B14F-4D97-AF65-F5344CB8AC3E}">
        <p14:creationId xmlns:p14="http://schemas.microsoft.com/office/powerpoint/2010/main" val="1157617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903"/>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7894"/>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7895"/>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789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7897"/>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7898"/>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7899"/>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7900"/>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7901"/>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790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920"/>
                                        </p:tgtEl>
                                        <p:attrNameLst>
                                          <p:attrName>style.visibility</p:attrName>
                                        </p:attrNameLst>
                                      </p:cBhvr>
                                      <p:to>
                                        <p:strVal val="visible"/>
                                      </p:to>
                                    </p:set>
                                  </p:childTnLst>
                                </p:cTn>
                              </p:par>
                            </p:childTnLst>
                          </p:cTn>
                        </p:par>
                        <p:par>
                          <p:cTn id="41" fill="hold" nodeType="afterGroup">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7921"/>
                                        </p:tgtEl>
                                        <p:attrNameLst>
                                          <p:attrName>style.visibility</p:attrName>
                                        </p:attrNameLst>
                                      </p:cBhvr>
                                      <p:to>
                                        <p:strVal val="visible"/>
                                      </p:to>
                                    </p:set>
                                  </p:childTnLst>
                                </p:cTn>
                              </p:par>
                            </p:childTnLst>
                          </p:cTn>
                        </p:par>
                        <p:par>
                          <p:cTn id="44" fill="hold" nodeType="afterGroup">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79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9"/>
                                          </p:stCondLst>
                                        </p:cTn>
                                        <p:tgtEl>
                                          <p:spTgt spid="3790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904"/>
                                        </p:tgtEl>
                                        <p:attrNameLst>
                                          <p:attrName>style.visibility</p:attrName>
                                        </p:attrNameLst>
                                      </p:cBhvr>
                                      <p:to>
                                        <p:strVal val="visible"/>
                                      </p:to>
                                    </p:set>
                                  </p:childTnLst>
                                </p:cTn>
                              </p:par>
                            </p:childTnLst>
                          </p:cTn>
                        </p:par>
                        <p:par>
                          <p:cTn id="53" fill="hold" nodeType="afterGroup">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7912"/>
                                        </p:tgtEl>
                                        <p:attrNameLst>
                                          <p:attrName>style.visibility</p:attrName>
                                        </p:attrNameLst>
                                      </p:cBhvr>
                                      <p:to>
                                        <p:strVal val="visible"/>
                                      </p:to>
                                    </p:set>
                                  </p:childTnLst>
                                </p:cTn>
                              </p:par>
                            </p:childTnLst>
                          </p:cTn>
                        </p:par>
                        <p:par>
                          <p:cTn id="56" fill="hold" nodeType="afterGroup">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7905"/>
                                        </p:tgtEl>
                                        <p:attrNameLst>
                                          <p:attrName>style.visibility</p:attrName>
                                        </p:attrNameLst>
                                      </p:cBhvr>
                                      <p:to>
                                        <p:strVal val="visible"/>
                                      </p:to>
                                    </p:set>
                                  </p:childTnLst>
                                </p:cTn>
                              </p:par>
                            </p:childTnLst>
                          </p:cTn>
                        </p:par>
                        <p:par>
                          <p:cTn id="59" fill="hold" nodeType="afterGroup">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7906"/>
                                        </p:tgtEl>
                                        <p:attrNameLst>
                                          <p:attrName>style.visibility</p:attrName>
                                        </p:attrNameLst>
                                      </p:cBhvr>
                                      <p:to>
                                        <p:strVal val="visible"/>
                                      </p:to>
                                    </p:set>
                                  </p:childTnLst>
                                </p:cTn>
                              </p:par>
                            </p:childTnLst>
                          </p:cTn>
                        </p:par>
                        <p:par>
                          <p:cTn id="62" fill="hold" nodeType="afterGroup">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7907"/>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37909"/>
                                        </p:tgtEl>
                                        <p:attrNameLst>
                                          <p:attrName>style.visibility</p:attrName>
                                        </p:attrNameLst>
                                      </p:cBhvr>
                                      <p:to>
                                        <p:strVal val="visible"/>
                                      </p:to>
                                    </p:set>
                                  </p:childTnLst>
                                </p:cTn>
                              </p:par>
                            </p:childTnLst>
                          </p:cTn>
                        </p:par>
                        <p:par>
                          <p:cTn id="68" fill="hold" nodeType="afterGroup">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37910"/>
                                        </p:tgtEl>
                                        <p:attrNameLst>
                                          <p:attrName>style.visibility</p:attrName>
                                        </p:attrNameLst>
                                      </p:cBhvr>
                                      <p:to>
                                        <p:strVal val="visible"/>
                                      </p:to>
                                    </p:set>
                                  </p:childTnLst>
                                </p:cTn>
                              </p:par>
                            </p:childTnLst>
                          </p:cTn>
                        </p:par>
                        <p:par>
                          <p:cTn id="71" fill="hold" nodeType="afterGroup">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7911"/>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37913"/>
                                        </p:tgtEl>
                                        <p:attrNameLst>
                                          <p:attrName>style.visibility</p:attrName>
                                        </p:attrNameLst>
                                      </p:cBhvr>
                                      <p:to>
                                        <p:strVal val="visible"/>
                                      </p:to>
                                    </p:set>
                                  </p:childTnLst>
                                </p:cTn>
                              </p:par>
                            </p:childTnLst>
                          </p:cTn>
                        </p:par>
                        <p:par>
                          <p:cTn id="77" fill="hold" nodeType="afterGroup">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37914"/>
                                        </p:tgtEl>
                                        <p:attrNameLst>
                                          <p:attrName>style.visibility</p:attrName>
                                        </p:attrNameLst>
                                      </p:cBhvr>
                                      <p:to>
                                        <p:strVal val="visible"/>
                                      </p:to>
                                    </p:set>
                                  </p:childTnLst>
                                </p:cTn>
                              </p:par>
                            </p:childTnLst>
                          </p:cTn>
                        </p:par>
                        <p:par>
                          <p:cTn id="80" fill="hold" nodeType="afterGroup">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37915"/>
                                        </p:tgtEl>
                                        <p:attrNameLst>
                                          <p:attrName>style.visibility</p:attrName>
                                        </p:attrNameLst>
                                      </p:cBhvr>
                                      <p:to>
                                        <p:strVal val="visible"/>
                                      </p:to>
                                    </p:set>
                                  </p:childTnLst>
                                </p:cTn>
                              </p:par>
                            </p:childTnLst>
                          </p:cTn>
                        </p:par>
                        <p:par>
                          <p:cTn id="83" fill="hold" nodeType="afterGroup">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37916"/>
                                        </p:tgtEl>
                                        <p:attrNameLst>
                                          <p:attrName>style.visibility</p:attrName>
                                        </p:attrNameLst>
                                      </p:cBhvr>
                                      <p:to>
                                        <p:strVal val="visible"/>
                                      </p:to>
                                    </p:set>
                                  </p:childTnLst>
                                </p:cTn>
                              </p:par>
                            </p:childTnLst>
                          </p:cTn>
                        </p:par>
                        <p:par>
                          <p:cTn id="86" fill="hold" nodeType="afterGroup">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37917"/>
                                        </p:tgtEl>
                                        <p:attrNameLst>
                                          <p:attrName>style.visibility</p:attrName>
                                        </p:attrNameLst>
                                      </p:cBhvr>
                                      <p:to>
                                        <p:strVal val="visible"/>
                                      </p:to>
                                    </p:set>
                                  </p:childTnLst>
                                </p:cTn>
                              </p:par>
                            </p:childTnLst>
                          </p:cTn>
                        </p:par>
                        <p:par>
                          <p:cTn id="89" fill="hold" nodeType="afterGroup">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37918"/>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37919"/>
                                        </p:tgtEl>
                                        <p:attrNameLst>
                                          <p:attrName>style.visibility</p:attrName>
                                        </p:attrNameLst>
                                      </p:cBhvr>
                                      <p:to>
                                        <p:strVal val="visible"/>
                                      </p:to>
                                    </p:set>
                                  </p:childTnLst>
                                </p:cTn>
                              </p:par>
                            </p:childTnLst>
                          </p:cTn>
                        </p:par>
                        <p:par>
                          <p:cTn id="95" fill="hold" nodeType="afterGroup">
                            <p:stCondLst>
                              <p:cond delay="0"/>
                            </p:stCondLst>
                            <p:childTnLst>
                              <p:par>
                                <p:cTn id="96" presetID="1" presetClass="entr" presetSubtype="0" fill="hold" grpId="0" nodeType="afterEffect">
                                  <p:stCondLst>
                                    <p:cond delay="0"/>
                                  </p:stCondLst>
                                  <p:childTnLst>
                                    <p:set>
                                      <p:cBhvr>
                                        <p:cTn id="97" dur="1" fill="hold">
                                          <p:stCondLst>
                                            <p:cond delay="0"/>
                                          </p:stCondLst>
                                        </p:cTn>
                                        <p:tgtEl>
                                          <p:spTgt spid="37908"/>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7923"/>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793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37923"/>
                                        </p:tgtEl>
                                        <p:attrNameLst>
                                          <p:attrName>style.visibility</p:attrName>
                                        </p:attrNameLst>
                                      </p:cBhvr>
                                      <p:to>
                                        <p:strVal val="hidden"/>
                                      </p:to>
                                    </p:set>
                                  </p:childTnLst>
                                </p:cTn>
                              </p:par>
                            </p:childTnLst>
                          </p:cTn>
                        </p:par>
                        <p:par>
                          <p:cTn id="110" fill="hold" nodeType="afterGroup">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37924"/>
                                        </p:tgtEl>
                                        <p:attrNameLst>
                                          <p:attrName>style.visibility</p:attrName>
                                        </p:attrNameLst>
                                      </p:cBhvr>
                                      <p:to>
                                        <p:strVal val="visible"/>
                                      </p:to>
                                    </p:set>
                                  </p:childTnLst>
                                </p:cTn>
                              </p:par>
                            </p:childTnLst>
                          </p:cTn>
                        </p:par>
                        <p:par>
                          <p:cTn id="113" fill="hold" nodeType="afterGroup">
                            <p:stCondLst>
                              <p:cond delay="0"/>
                            </p:stCondLst>
                            <p:childTnLst>
                              <p:par>
                                <p:cTn id="114" presetID="1" presetClass="entr" presetSubtype="0" fill="hold" grpId="0" nodeType="afterEffect">
                                  <p:stCondLst>
                                    <p:cond delay="0"/>
                                  </p:stCondLst>
                                  <p:childTnLst>
                                    <p:set>
                                      <p:cBhvr>
                                        <p:cTn id="115" dur="1" fill="hold">
                                          <p:stCondLst>
                                            <p:cond delay="0"/>
                                          </p:stCondLst>
                                        </p:cTn>
                                        <p:tgtEl>
                                          <p:spTgt spid="37925"/>
                                        </p:tgtEl>
                                        <p:attrNameLst>
                                          <p:attrName>style.visibility</p:attrName>
                                        </p:attrNameLst>
                                      </p:cBhvr>
                                      <p:to>
                                        <p:strVal val="visible"/>
                                      </p:to>
                                    </p:set>
                                  </p:childTnLst>
                                </p:cTn>
                              </p:par>
                            </p:childTnLst>
                          </p:cTn>
                        </p:par>
                        <p:par>
                          <p:cTn id="116" fill="hold" nodeType="afterGroup">
                            <p:stCondLst>
                              <p:cond delay="0"/>
                            </p:stCondLst>
                            <p:childTnLst>
                              <p:par>
                                <p:cTn id="117" presetID="1" presetClass="entr" presetSubtype="0" fill="hold" grpId="0" nodeType="afterEffect">
                                  <p:stCondLst>
                                    <p:cond delay="0"/>
                                  </p:stCondLst>
                                  <p:childTnLst>
                                    <p:set>
                                      <p:cBhvr>
                                        <p:cTn id="118" dur="1" fill="hold">
                                          <p:stCondLst>
                                            <p:cond delay="0"/>
                                          </p:stCondLst>
                                        </p:cTn>
                                        <p:tgtEl>
                                          <p:spTgt spid="37926"/>
                                        </p:tgtEl>
                                        <p:attrNameLst>
                                          <p:attrName>style.visibility</p:attrName>
                                        </p:attrNameLst>
                                      </p:cBhvr>
                                      <p:to>
                                        <p:strVal val="visible"/>
                                      </p:to>
                                    </p:set>
                                  </p:childTnLst>
                                </p:cTn>
                              </p:par>
                            </p:childTnLst>
                          </p:cTn>
                        </p:par>
                        <p:par>
                          <p:cTn id="119" fill="hold" nodeType="afterGroup">
                            <p:stCondLst>
                              <p:cond delay="0"/>
                            </p:stCondLst>
                            <p:childTnLst>
                              <p:par>
                                <p:cTn id="120" presetID="1" presetClass="entr" presetSubtype="0" fill="hold" grpId="0" nodeType="afterEffect">
                                  <p:stCondLst>
                                    <p:cond delay="0"/>
                                  </p:stCondLst>
                                  <p:childTnLst>
                                    <p:set>
                                      <p:cBhvr>
                                        <p:cTn id="121" dur="1" fill="hold">
                                          <p:stCondLst>
                                            <p:cond delay="0"/>
                                          </p:stCondLst>
                                        </p:cTn>
                                        <p:tgtEl>
                                          <p:spTgt spid="37927"/>
                                        </p:tgtEl>
                                        <p:attrNameLst>
                                          <p:attrName>style.visibility</p:attrName>
                                        </p:attrNameLst>
                                      </p:cBhvr>
                                      <p:to>
                                        <p:strVal val="visible"/>
                                      </p:to>
                                    </p:set>
                                  </p:childTnLst>
                                </p:cTn>
                              </p:par>
                            </p:childTnLst>
                          </p:cTn>
                        </p:par>
                        <p:par>
                          <p:cTn id="122" fill="hold" nodeType="afterGroup">
                            <p:stCondLst>
                              <p:cond delay="0"/>
                            </p:stCondLst>
                            <p:childTnLst>
                              <p:par>
                                <p:cTn id="123" presetID="1" presetClass="entr" presetSubtype="0" fill="hold" grpId="0" nodeType="afterEffect">
                                  <p:stCondLst>
                                    <p:cond delay="0"/>
                                  </p:stCondLst>
                                  <p:childTnLst>
                                    <p:set>
                                      <p:cBhvr>
                                        <p:cTn id="124" dur="1" fill="hold">
                                          <p:stCondLst>
                                            <p:cond delay="0"/>
                                          </p:stCondLst>
                                        </p:cTn>
                                        <p:tgtEl>
                                          <p:spTgt spid="37928"/>
                                        </p:tgtEl>
                                        <p:attrNameLst>
                                          <p:attrName>style.visibility</p:attrName>
                                        </p:attrNameLst>
                                      </p:cBhvr>
                                      <p:to>
                                        <p:strVal val="visible"/>
                                      </p:to>
                                    </p:set>
                                  </p:childTnLst>
                                </p:cTn>
                              </p:par>
                            </p:childTnLst>
                          </p:cTn>
                        </p:par>
                        <p:par>
                          <p:cTn id="125" fill="hold" nodeType="afterGroup">
                            <p:stCondLst>
                              <p:cond delay="0"/>
                            </p:stCondLst>
                            <p:childTnLst>
                              <p:par>
                                <p:cTn id="126" presetID="1" presetClass="entr" presetSubtype="0" fill="hold" grpId="0" nodeType="afterEffect">
                                  <p:stCondLst>
                                    <p:cond delay="0"/>
                                  </p:stCondLst>
                                  <p:childTnLst>
                                    <p:set>
                                      <p:cBhvr>
                                        <p:cTn id="127" dur="1" fill="hold">
                                          <p:stCondLst>
                                            <p:cond delay="0"/>
                                          </p:stCondLst>
                                        </p:cTn>
                                        <p:tgtEl>
                                          <p:spTgt spid="37929"/>
                                        </p:tgtEl>
                                        <p:attrNameLst>
                                          <p:attrName>style.visibility</p:attrName>
                                        </p:attrNameLst>
                                      </p:cBhvr>
                                      <p:to>
                                        <p:strVal val="visible"/>
                                      </p:to>
                                    </p:set>
                                  </p:childTnLst>
                                </p:cTn>
                              </p:par>
                            </p:childTnLst>
                          </p:cTn>
                        </p:par>
                        <p:par>
                          <p:cTn id="128" fill="hold" nodeType="afterGroup">
                            <p:stCondLst>
                              <p:cond delay="0"/>
                            </p:stCondLst>
                            <p:childTnLst>
                              <p:par>
                                <p:cTn id="129" presetID="1" presetClass="entr" presetSubtype="0" fill="hold" grpId="0" nodeType="afterEffect">
                                  <p:stCondLst>
                                    <p:cond delay="0"/>
                                  </p:stCondLst>
                                  <p:childTnLst>
                                    <p:set>
                                      <p:cBhvr>
                                        <p:cTn id="130" dur="1" fill="hold">
                                          <p:stCondLst>
                                            <p:cond delay="0"/>
                                          </p:stCondLst>
                                        </p:cTn>
                                        <p:tgtEl>
                                          <p:spTgt spid="37930"/>
                                        </p:tgtEl>
                                        <p:attrNameLst>
                                          <p:attrName>style.visibility</p:attrName>
                                        </p:attrNameLst>
                                      </p:cBhvr>
                                      <p:to>
                                        <p:strVal val="visible"/>
                                      </p:to>
                                    </p:set>
                                  </p:childTnLst>
                                </p:cTn>
                              </p:par>
                            </p:childTnLst>
                          </p:cTn>
                        </p:par>
                        <p:par>
                          <p:cTn id="131" fill="hold" nodeType="afterGroup">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37931"/>
                                        </p:tgtEl>
                                        <p:attrNameLst>
                                          <p:attrName>style.visibility</p:attrName>
                                        </p:attrNameLst>
                                      </p:cBhvr>
                                      <p:to>
                                        <p:strVal val="visible"/>
                                      </p:to>
                                    </p:set>
                                  </p:childTnLst>
                                </p:cTn>
                              </p:par>
                            </p:childTnLst>
                          </p:cTn>
                        </p:par>
                        <p:par>
                          <p:cTn id="134" fill="hold" nodeType="afterGroup">
                            <p:stCondLst>
                              <p:cond delay="0"/>
                            </p:stCondLst>
                            <p:childTnLst>
                              <p:par>
                                <p:cTn id="135" presetID="1" presetClass="entr" presetSubtype="0" fill="hold" grpId="0" nodeType="afterEffect">
                                  <p:stCondLst>
                                    <p:cond delay="0"/>
                                  </p:stCondLst>
                                  <p:childTnLst>
                                    <p:set>
                                      <p:cBhvr>
                                        <p:cTn id="136" dur="1" fill="hold">
                                          <p:stCondLst>
                                            <p:cond delay="0"/>
                                          </p:stCondLst>
                                        </p:cTn>
                                        <p:tgtEl>
                                          <p:spTgt spid="37932"/>
                                        </p:tgtEl>
                                        <p:attrNameLst>
                                          <p:attrName>style.visibility</p:attrName>
                                        </p:attrNameLst>
                                      </p:cBhvr>
                                      <p:to>
                                        <p:strVal val="visible"/>
                                      </p:to>
                                    </p:set>
                                  </p:childTnLst>
                                </p:cTn>
                              </p:par>
                            </p:childTnLst>
                          </p:cTn>
                        </p:par>
                        <p:par>
                          <p:cTn id="137" fill="hold" nodeType="afterGroup">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37933"/>
                                        </p:tgtEl>
                                        <p:attrNameLst>
                                          <p:attrName>style.visibility</p:attrName>
                                        </p:attrNameLst>
                                      </p:cBhvr>
                                      <p:to>
                                        <p:strVal val="visible"/>
                                      </p:to>
                                    </p:set>
                                  </p:childTnLst>
                                </p:cTn>
                              </p:par>
                            </p:childTnLst>
                          </p:cTn>
                        </p:par>
                      </p:childTnLst>
                    </p:cTn>
                  </p:par>
                  <p:par>
                    <p:cTn id="140" fill="hold">
                      <p:stCondLst>
                        <p:cond delay="indefinite"/>
                      </p:stCondLst>
                      <p:childTnLst>
                        <p:par>
                          <p:cTn id="141" fill="hold" nodeType="afterGroup">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3793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6"/>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8"/>
                                        </p:tgtEl>
                                        <p:attrNameLst>
                                          <p:attrName>style.visibility</p:attrName>
                                        </p:attrNameLst>
                                      </p:cBhvr>
                                      <p:to>
                                        <p:strVal val="visible"/>
                                      </p:to>
                                    </p:set>
                                  </p:childTnLst>
                                </p:cTn>
                              </p:par>
                              <p:par>
                                <p:cTn id="150" presetID="1" presetClass="exit" presetSubtype="0" fill="hold" grpId="1" nodeType="withEffect">
                                  <p:stCondLst>
                                    <p:cond delay="0"/>
                                  </p:stCondLst>
                                  <p:childTnLst>
                                    <p:set>
                                      <p:cBhvr>
                                        <p:cTn id="151" dur="1" fill="hold">
                                          <p:stCondLst>
                                            <p:cond delay="0"/>
                                          </p:stCondLst>
                                        </p:cTn>
                                        <p:tgtEl>
                                          <p:spTgt spid="379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p:bldP spid="37894" grpId="0" autoUpdateAnimBg="0"/>
      <p:bldP spid="37895" grpId="0" animBg="1"/>
      <p:bldP spid="37896" grpId="0" animBg="1"/>
      <p:bldP spid="37897" grpId="0" animBg="1"/>
      <p:bldP spid="37898" grpId="0" animBg="1"/>
      <p:bldP spid="37899" grpId="0" autoUpdateAnimBg="0"/>
      <p:bldP spid="37900" grpId="0" autoUpdateAnimBg="0"/>
      <p:bldP spid="37901" grpId="0" autoUpdateAnimBg="0"/>
      <p:bldP spid="37902" grpId="0" autoUpdateAnimBg="0"/>
      <p:bldP spid="37903" grpId="0" animBg="1"/>
      <p:bldP spid="37903" grpId="1" animBg="1"/>
      <p:bldP spid="37904" grpId="0" animBg="1"/>
      <p:bldP spid="37905" grpId="0" animBg="1"/>
      <p:bldP spid="37906" grpId="0" autoUpdateAnimBg="0"/>
      <p:bldP spid="37907" grpId="0" animBg="1"/>
      <p:bldP spid="37908" grpId="0" animBg="1"/>
      <p:bldP spid="37909" grpId="0" autoUpdateAnimBg="0"/>
      <p:bldP spid="37910" grpId="0" animBg="1"/>
      <p:bldP spid="37911" grpId="0" animBg="1"/>
      <p:bldP spid="37912" grpId="0" autoUpdateAnimBg="0"/>
      <p:bldP spid="37913" grpId="0" animBg="1"/>
      <p:bldP spid="37914" grpId="0" animBg="1"/>
      <p:bldP spid="37915" grpId="0" autoUpdateAnimBg="0"/>
      <p:bldP spid="37916" grpId="0" animBg="1"/>
      <p:bldP spid="37917" grpId="0" autoUpdateAnimBg="0"/>
      <p:bldP spid="37918" grpId="0" animBg="1"/>
      <p:bldP spid="37919" grpId="0" autoUpdateAnimBg="0"/>
      <p:bldP spid="37920" grpId="0" animBg="1"/>
      <p:bldP spid="37921" grpId="0" animBg="1"/>
      <p:bldP spid="37922" grpId="0" animBg="1" autoUpdateAnimBg="0"/>
      <p:bldP spid="37923" grpId="0" animBg="1" autoUpdateAnimBg="0"/>
      <p:bldP spid="37923" grpId="1" animBg="1" autoUpdateAnimBg="0"/>
      <p:bldP spid="37924" grpId="0" animBg="1"/>
      <p:bldP spid="37925" grpId="0" animBg="1"/>
      <p:bldP spid="37926" grpId="0" animBg="1"/>
      <p:bldP spid="37927" grpId="0" animBg="1"/>
      <p:bldP spid="37928" grpId="0" animBg="1"/>
      <p:bldP spid="37929" grpId="0" autoUpdateAnimBg="0"/>
      <p:bldP spid="37930" grpId="0" animBg="1"/>
      <p:bldP spid="37931" grpId="0" animBg="1"/>
      <p:bldP spid="37932" grpId="0" animBg="1"/>
      <p:bldP spid="37933" grpId="0" animBg="1" autoUpdateAnimBg="0"/>
      <p:bldP spid="37934" grpId="0" animBg="1" autoUpdateAnimBg="0"/>
      <p:bldP spid="37934" grpId="1" animBg="1"/>
      <p:bldP spid="37935" grpId="0" animBg="1" autoUpdateAnimBg="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49</a:t>
            </a:fld>
            <a:endParaRPr lang="en-US"/>
          </a:p>
        </p:txBody>
      </p:sp>
      <p:pic>
        <p:nvPicPr>
          <p:cNvPr id="5" name="Picture 4"/>
          <p:cNvPicPr>
            <a:picLocks noChangeAspect="1"/>
          </p:cNvPicPr>
          <p:nvPr/>
        </p:nvPicPr>
        <p:blipFill>
          <a:blip r:embed="rId2"/>
          <a:stretch>
            <a:fillRect/>
          </a:stretch>
        </p:blipFill>
        <p:spPr>
          <a:xfrm>
            <a:off x="1542454" y="1794933"/>
            <a:ext cx="6073312" cy="668867"/>
          </a:xfrm>
          <a:prstGeom prst="rect">
            <a:avLst/>
          </a:prstGeom>
        </p:spPr>
      </p:pic>
      <p:pic>
        <p:nvPicPr>
          <p:cNvPr id="8" name="Picture 7"/>
          <p:cNvPicPr>
            <a:picLocks noChangeAspect="1"/>
          </p:cNvPicPr>
          <p:nvPr/>
        </p:nvPicPr>
        <p:blipFill>
          <a:blip r:embed="rId3"/>
          <a:stretch>
            <a:fillRect/>
          </a:stretch>
        </p:blipFill>
        <p:spPr>
          <a:xfrm>
            <a:off x="2250469" y="2463800"/>
            <a:ext cx="4302731" cy="3699933"/>
          </a:xfrm>
          <a:prstGeom prst="rect">
            <a:avLst/>
          </a:prstGeom>
        </p:spPr>
      </p:pic>
    </p:spTree>
    <p:extLst>
      <p:ext uri="{BB962C8B-B14F-4D97-AF65-F5344CB8AC3E}">
        <p14:creationId xmlns:p14="http://schemas.microsoft.com/office/powerpoint/2010/main" val="3488313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4311359" y="2822384"/>
            <a:ext cx="4832642" cy="4021505"/>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sp>
        <p:nvSpPr>
          <p:cNvPr id="18" name="Freeform 17"/>
          <p:cNvSpPr/>
          <p:nvPr/>
        </p:nvSpPr>
        <p:spPr>
          <a:xfrm rot="11018464">
            <a:off x="84011" y="-146139"/>
            <a:ext cx="4925050" cy="4535458"/>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pic>
        <p:nvPicPr>
          <p:cNvPr id="21" name="Picture 20"/>
          <p:cNvPicPr>
            <a:picLocks noChangeAspect="1"/>
          </p:cNvPicPr>
          <p:nvPr/>
        </p:nvPicPr>
        <p:blipFill>
          <a:blip r:embed="rId4"/>
          <a:stretch>
            <a:fillRect/>
          </a:stretch>
        </p:blipFill>
        <p:spPr>
          <a:xfrm>
            <a:off x="1332602" y="1074045"/>
            <a:ext cx="1515916" cy="1515916"/>
          </a:xfrm>
          <a:prstGeom prst="rect">
            <a:avLst/>
          </a:prstGeom>
        </p:spPr>
      </p:pic>
      <p:sp>
        <p:nvSpPr>
          <p:cNvPr id="22" name="TextBox 21"/>
          <p:cNvSpPr txBox="1"/>
          <p:nvPr/>
        </p:nvSpPr>
        <p:spPr>
          <a:xfrm>
            <a:off x="1022795" y="2499218"/>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6" name="Picture 5" descr="wooden_brid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5629" y="2703919"/>
            <a:ext cx="2744811" cy="1837208"/>
          </a:xfrm>
          <a:prstGeom prst="rect">
            <a:avLst/>
          </a:prstGeom>
        </p:spPr>
      </p:pic>
      <p:sp>
        <p:nvSpPr>
          <p:cNvPr id="2" name="Line Callout 2 1"/>
          <p:cNvSpPr/>
          <p:nvPr/>
        </p:nvSpPr>
        <p:spPr>
          <a:xfrm>
            <a:off x="5433557" y="2242356"/>
            <a:ext cx="1580951" cy="695210"/>
          </a:xfrm>
          <a:prstGeom prst="borderCallout2">
            <a:avLst>
              <a:gd name="adj1" fmla="val 18750"/>
              <a:gd name="adj2" fmla="val -8333"/>
              <a:gd name="adj3" fmla="val 18750"/>
              <a:gd name="adj4" fmla="val -16667"/>
              <a:gd name="adj5" fmla="val 128288"/>
              <a:gd name="adj6" fmla="val -427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Minion Pro"/>
                <a:cs typeface="Minion Pro"/>
              </a:rPr>
              <a:t>Strong Consistency</a:t>
            </a:r>
            <a:endParaRPr lang="en-US" sz="2000" dirty="0">
              <a:latin typeface="Minion Pro"/>
              <a:cs typeface="Minion Pro"/>
            </a:endParaRPr>
          </a:p>
        </p:txBody>
      </p:sp>
      <p:sp>
        <p:nvSpPr>
          <p:cNvPr id="28" name="Line Callout 2 27"/>
          <p:cNvSpPr/>
          <p:nvPr/>
        </p:nvSpPr>
        <p:spPr>
          <a:xfrm>
            <a:off x="7014508" y="807845"/>
            <a:ext cx="1977092" cy="1308944"/>
          </a:xfrm>
          <a:prstGeom prst="borderCallout2">
            <a:avLst>
              <a:gd name="adj1" fmla="val 18750"/>
              <a:gd name="adj2" fmla="val -8333"/>
              <a:gd name="adj3" fmla="val 18750"/>
              <a:gd name="adj4" fmla="val -16667"/>
              <a:gd name="adj5" fmla="val 105025"/>
              <a:gd name="adj6" fmla="val -25436"/>
            </a:avLst>
          </a:prstGeom>
        </p:spPr>
        <p:style>
          <a:lnRef idx="1">
            <a:schemeClr val="accent3"/>
          </a:lnRef>
          <a:fillRef idx="2">
            <a:schemeClr val="accent3"/>
          </a:fillRef>
          <a:effectRef idx="1">
            <a:schemeClr val="accent3"/>
          </a:effectRef>
          <a:fontRef idx="minor">
            <a:schemeClr val="dk1"/>
          </a:fontRef>
        </p:style>
        <p:txBody>
          <a:bodyPr lIns="91440" tIns="0" rIns="0" bIns="0" rtlCol="0" anchor="t" anchorCtr="0"/>
          <a:lstStyle/>
          <a:p>
            <a:pPr algn="ctr"/>
            <a:r>
              <a:rPr lang="en-US" sz="2000" b="1" dirty="0" err="1" smtClean="0">
                <a:latin typeface="Minion Pro"/>
                <a:cs typeface="Minion Pro"/>
              </a:rPr>
              <a:t>Prog</a:t>
            </a:r>
            <a:r>
              <a:rPr lang="en-US" sz="2000" b="1" dirty="0" smtClean="0">
                <a:latin typeface="Minion Pro"/>
                <a:cs typeface="Minion Pro"/>
              </a:rPr>
              <a:t>. Model:</a:t>
            </a:r>
          </a:p>
          <a:p>
            <a:pPr algn="ctr"/>
            <a:r>
              <a:rPr lang="en-US" sz="2000" dirty="0" smtClean="0">
                <a:latin typeface="Minion Pro"/>
                <a:cs typeface="Minion Pro"/>
              </a:rPr>
              <a:t>Seq. Consist.,</a:t>
            </a:r>
          </a:p>
          <a:p>
            <a:pPr algn="ctr"/>
            <a:r>
              <a:rPr lang="en-US" sz="2000" dirty="0" err="1" smtClean="0">
                <a:latin typeface="Minion Pro"/>
                <a:cs typeface="Minion Pro"/>
              </a:rPr>
              <a:t>Linearizability</a:t>
            </a:r>
            <a:r>
              <a:rPr lang="en-US" sz="2000" dirty="0">
                <a:latin typeface="Minion Pro"/>
                <a:cs typeface="Minion Pro"/>
              </a:rPr>
              <a:t>,</a:t>
            </a:r>
            <a:endParaRPr lang="en-US" sz="2000" dirty="0" smtClean="0">
              <a:latin typeface="Minion Pro"/>
              <a:cs typeface="Minion Pro"/>
            </a:endParaRPr>
          </a:p>
          <a:p>
            <a:pPr algn="ctr"/>
            <a:r>
              <a:rPr lang="en-US" sz="2000" dirty="0" err="1" smtClean="0">
                <a:latin typeface="Minion Pro"/>
                <a:cs typeface="Minion Pro"/>
              </a:rPr>
              <a:t>Serializability</a:t>
            </a:r>
            <a:r>
              <a:rPr lang="en-US" sz="2000" dirty="0" smtClean="0">
                <a:latin typeface="Minion Pro"/>
                <a:cs typeface="Minion Pro"/>
              </a:rPr>
              <a:t>, etc.</a:t>
            </a:r>
            <a:endParaRPr lang="en-US" sz="2000" dirty="0">
              <a:latin typeface="Minion Pro"/>
              <a:cs typeface="Minion Pro"/>
            </a:endParaRPr>
          </a:p>
        </p:txBody>
      </p:sp>
      <p:pic>
        <p:nvPicPr>
          <p:cNvPr id="33" name="Picture 32"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606261"/>
            <a:ext cx="1616830" cy="787529"/>
          </a:xfrm>
          <a:prstGeom prst="rect">
            <a:avLst/>
          </a:prstGeom>
        </p:spPr>
      </p:pic>
      <p:sp>
        <p:nvSpPr>
          <p:cNvPr id="34" name="TextBox 33"/>
          <p:cNvSpPr txBox="1"/>
          <p:nvPr/>
        </p:nvSpPr>
        <p:spPr>
          <a:xfrm>
            <a:off x="254417" y="5393408"/>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5" name="Picture 34"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8799" y="5688212"/>
            <a:ext cx="1616830" cy="787529"/>
          </a:xfrm>
          <a:prstGeom prst="rect">
            <a:avLst/>
          </a:prstGeom>
        </p:spPr>
      </p:pic>
      <p:sp>
        <p:nvSpPr>
          <p:cNvPr id="36" name="TextBox 35"/>
          <p:cNvSpPr txBox="1"/>
          <p:nvPr/>
        </p:nvSpPr>
        <p:spPr>
          <a:xfrm>
            <a:off x="1841994" y="6475359"/>
            <a:ext cx="1153238" cy="369332"/>
          </a:xfrm>
          <a:prstGeom prst="rect">
            <a:avLst/>
          </a:prstGeom>
          <a:noFill/>
        </p:spPr>
        <p:txBody>
          <a:bodyPr wrap="none" rtlCol="0">
            <a:spAutoFit/>
          </a:bodyPr>
          <a:lstStyle/>
          <a:p>
            <a:r>
              <a:rPr lang="en-US" dirty="0" smtClean="0">
                <a:latin typeface="Minion Pro"/>
                <a:cs typeface="Minion Pro"/>
              </a:rPr>
              <a:t>Deadlocks</a:t>
            </a:r>
            <a:endParaRPr lang="en-US" dirty="0">
              <a:latin typeface="Minion Pro"/>
              <a:cs typeface="Minion Pro"/>
            </a:endParaRPr>
          </a:p>
        </p:txBody>
      </p:sp>
      <p:sp>
        <p:nvSpPr>
          <p:cNvPr id="45" name="Line Callout 2 44"/>
          <p:cNvSpPr/>
          <p:nvPr/>
        </p:nvSpPr>
        <p:spPr>
          <a:xfrm>
            <a:off x="1616830" y="4352746"/>
            <a:ext cx="2898339" cy="1272746"/>
          </a:xfrm>
          <a:prstGeom prst="borderCallout2">
            <a:avLst>
              <a:gd name="adj1" fmla="val -8809"/>
              <a:gd name="adj2" fmla="val 62241"/>
              <a:gd name="adj3" fmla="val -33307"/>
              <a:gd name="adj4" fmla="val 62630"/>
              <a:gd name="adj5" fmla="val -61045"/>
              <a:gd name="adj6" fmla="val 84205"/>
            </a:avLst>
          </a:prstGeom>
        </p:spPr>
        <p:style>
          <a:lnRef idx="1">
            <a:schemeClr val="accent3"/>
          </a:lnRef>
          <a:fillRef idx="2">
            <a:schemeClr val="accent3"/>
          </a:fillRef>
          <a:effectRef idx="1">
            <a:schemeClr val="accent3"/>
          </a:effectRef>
          <a:fontRef idx="minor">
            <a:schemeClr val="dk1"/>
          </a:fontRef>
        </p:style>
        <p:txBody>
          <a:bodyPr lIns="91440" tIns="0" rIns="0" bIns="0" rtlCol="0" anchor="t" anchorCtr="0"/>
          <a:lstStyle/>
          <a:p>
            <a:pPr algn="ctr"/>
            <a:r>
              <a:rPr lang="en-US" sz="2000" b="1" dirty="0" err="1" smtClean="0">
                <a:latin typeface="Minion Pro"/>
                <a:cs typeface="Minion Pro"/>
              </a:rPr>
              <a:t>Impl</a:t>
            </a:r>
            <a:r>
              <a:rPr lang="en-US" sz="2000" b="1" dirty="0" smtClean="0">
                <a:latin typeface="Minion Pro"/>
                <a:cs typeface="Minion Pro"/>
              </a:rPr>
              <a:t>. </a:t>
            </a:r>
            <a:r>
              <a:rPr lang="en-US" sz="2000" b="1" dirty="0" err="1" smtClean="0">
                <a:latin typeface="Minion Pro"/>
                <a:cs typeface="Minion Pro"/>
              </a:rPr>
              <a:t>Mech</a:t>
            </a:r>
            <a:r>
              <a:rPr lang="en-US" sz="2000" b="1" dirty="0" smtClean="0">
                <a:latin typeface="Minion Pro"/>
                <a:cs typeface="Minion Pro"/>
              </a:rPr>
              <a:t>:</a:t>
            </a:r>
          </a:p>
          <a:p>
            <a:pPr algn="ctr"/>
            <a:r>
              <a:rPr lang="en-US" sz="2000" dirty="0" smtClean="0">
                <a:latin typeface="Minion Pro"/>
                <a:cs typeface="Minion Pro"/>
              </a:rPr>
              <a:t>H/W cache coherence, consensus, atomic broadcast, distributed locks</a:t>
            </a:r>
            <a:endParaRPr lang="en-US" sz="2000" dirty="0">
              <a:latin typeface="Minion Pro"/>
              <a:cs typeface="Minion Pro"/>
            </a:endParaRPr>
          </a:p>
        </p:txBody>
      </p:sp>
      <p:pic>
        <p:nvPicPr>
          <p:cNvPr id="4" name="Picture 3" descr="Avatar_Happ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0143" y="4095571"/>
            <a:ext cx="859622" cy="1214432"/>
          </a:xfrm>
          <a:prstGeom prst="rect">
            <a:avLst/>
          </a:prstGeom>
        </p:spPr>
      </p:pic>
      <p:sp>
        <p:nvSpPr>
          <p:cNvPr id="13" name="Slide Number Placeholder 12"/>
          <p:cNvSpPr>
            <a:spLocks noGrp="1"/>
          </p:cNvSpPr>
          <p:nvPr>
            <p:ph type="sldNum" sz="quarter" idx="12"/>
          </p:nvPr>
        </p:nvSpPr>
        <p:spPr/>
        <p:txBody>
          <a:bodyPr/>
          <a:lstStyle/>
          <a:p>
            <a:fld id="{8A92EBC0-2756-0B49-BBEC-14BFE17E3BFD}" type="slidenum">
              <a:rPr lang="en-US" smtClean="0"/>
              <a:t>5</a:t>
            </a:fld>
            <a:endParaRPr lang="en-US"/>
          </a:p>
        </p:txBody>
      </p:sp>
      <p:pic>
        <p:nvPicPr>
          <p:cNvPr id="47" name="Picture 46" descr="Shark-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9276" y="785150"/>
            <a:ext cx="1616830" cy="787529"/>
          </a:xfrm>
          <a:prstGeom prst="rect">
            <a:avLst/>
          </a:prstGeom>
        </p:spPr>
      </p:pic>
      <p:sp>
        <p:nvSpPr>
          <p:cNvPr id="48" name="TextBox 47"/>
          <p:cNvSpPr txBox="1"/>
          <p:nvPr/>
        </p:nvSpPr>
        <p:spPr>
          <a:xfrm>
            <a:off x="5122471" y="1572297"/>
            <a:ext cx="1207483" cy="369332"/>
          </a:xfrm>
          <a:prstGeom prst="rect">
            <a:avLst/>
          </a:prstGeom>
          <a:noFill/>
        </p:spPr>
        <p:txBody>
          <a:bodyPr wrap="none" rtlCol="0">
            <a:spAutoFit/>
          </a:bodyPr>
          <a:lstStyle/>
          <a:p>
            <a:r>
              <a:rPr lang="en-US" dirty="0" smtClean="0">
                <a:latin typeface="Minion Pro"/>
                <a:cs typeface="Minion Pro"/>
              </a:rPr>
              <a:t>Data Races</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29703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stretch>
            <a:fillRect/>
          </a:stretch>
        </p:blipFill>
        <p:spPr>
          <a:xfrm>
            <a:off x="184148" y="2595033"/>
            <a:ext cx="8557035" cy="1934634"/>
          </a:xfrm>
          <a:prstGeom prst="rect">
            <a:avLst/>
          </a:prstGeom>
        </p:spPr>
      </p:pic>
      <p:sp>
        <p:nvSpPr>
          <p:cNvPr id="3"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a:t>
            </a:r>
            <a:endParaRPr lang="en-US" dirty="0">
              <a:latin typeface="Minion Pro"/>
              <a:cs typeface="Minion Pro"/>
            </a:endParaRPr>
          </a:p>
        </p:txBody>
      </p:sp>
      <p:sp>
        <p:nvSpPr>
          <p:cNvPr id="4" name="Rectangle 3"/>
          <p:cNvSpPr/>
          <p:nvPr/>
        </p:nvSpPr>
        <p:spPr>
          <a:xfrm>
            <a:off x="2087987" y="1249916"/>
            <a:ext cx="4968027" cy="954107"/>
          </a:xfrm>
          <a:prstGeom prst="rect">
            <a:avLst/>
          </a:prstGeom>
        </p:spPr>
        <p:txBody>
          <a:bodyPr wrap="none">
            <a:spAutoFit/>
          </a:bodyPr>
          <a:lstStyle/>
          <a:p>
            <a:pPr algn="ctr"/>
            <a:r>
              <a:rPr lang="en-US" sz="2400" dirty="0" smtClean="0">
                <a:latin typeface="Minion Pro"/>
                <a:cs typeface="Minion Pro"/>
              </a:rPr>
              <a:t>No central server &amp; causal dependence</a:t>
            </a:r>
            <a:r>
              <a:rPr lang="en-US" sz="2400" i="1" dirty="0" smtClean="0">
                <a:latin typeface="Minion Pro"/>
                <a:cs typeface="Minion Pro"/>
              </a:rPr>
              <a:t> </a:t>
            </a:r>
          </a:p>
          <a:p>
            <a:pPr algn="ctr"/>
            <a:r>
              <a:rPr lang="en-US" sz="3200" i="1" dirty="0" smtClean="0">
                <a:latin typeface="Minion Pro"/>
                <a:cs typeface="Minion Pro"/>
              </a:rPr>
              <a:t>→</a:t>
            </a:r>
            <a:r>
              <a:rPr lang="en-US" sz="3200" dirty="0" smtClean="0">
                <a:latin typeface="Minion Pro"/>
                <a:cs typeface="Minion Pro"/>
              </a:rPr>
              <a:t> </a:t>
            </a:r>
            <a:r>
              <a:rPr lang="en-US" sz="3200" i="1" dirty="0" smtClean="0">
                <a:latin typeface="Minion Pro"/>
                <a:cs typeface="Minion Pro"/>
              </a:rPr>
              <a:t>causal broadcast</a:t>
            </a:r>
            <a:endParaRPr lang="en-US" sz="3200" i="1" dirty="0">
              <a:latin typeface="Minion Pro"/>
              <a:cs typeface="Minion Pro"/>
            </a:endParaRPr>
          </a:p>
        </p:txBody>
      </p:sp>
      <p:sp>
        <p:nvSpPr>
          <p:cNvPr id="13" name="TextBox 12"/>
          <p:cNvSpPr txBox="1"/>
          <p:nvPr/>
        </p:nvSpPr>
        <p:spPr>
          <a:xfrm>
            <a:off x="670278" y="4616313"/>
            <a:ext cx="3103546" cy="369332"/>
          </a:xfrm>
          <a:prstGeom prst="rect">
            <a:avLst/>
          </a:prstGeom>
          <a:noFill/>
        </p:spPr>
        <p:txBody>
          <a:bodyPr wrap="none" rtlCol="0">
            <a:spAutoFit/>
          </a:bodyPr>
          <a:lstStyle/>
          <a:p>
            <a:r>
              <a:rPr lang="en-US" dirty="0"/>
              <a:t>s</a:t>
            </a:r>
            <a:r>
              <a:rPr lang="en-US" dirty="0" smtClean="0"/>
              <a:t>ynchronously distribute values</a:t>
            </a:r>
            <a:endParaRPr lang="en-US" dirty="0"/>
          </a:p>
        </p:txBody>
      </p:sp>
      <p:sp>
        <p:nvSpPr>
          <p:cNvPr id="14" name="TextBox 13"/>
          <p:cNvSpPr txBox="1"/>
          <p:nvPr/>
        </p:nvSpPr>
        <p:spPr>
          <a:xfrm>
            <a:off x="4308123" y="4616313"/>
            <a:ext cx="4084133" cy="369332"/>
          </a:xfrm>
          <a:prstGeom prst="rect">
            <a:avLst/>
          </a:prstGeom>
          <a:noFill/>
        </p:spPr>
        <p:txBody>
          <a:bodyPr wrap="none" rtlCol="0">
            <a:spAutoFit/>
          </a:bodyPr>
          <a:lstStyle/>
          <a:p>
            <a:r>
              <a:rPr lang="en-US" dirty="0"/>
              <a:t>p</a:t>
            </a:r>
            <a:r>
              <a:rPr lang="en-US" dirty="0" smtClean="0"/>
              <a:t>revent receiver threads from proceeding</a:t>
            </a:r>
            <a:endParaRPr lang="en-US" dirty="0"/>
          </a:p>
        </p:txBody>
      </p:sp>
      <p:sp>
        <p:nvSpPr>
          <p:cNvPr id="15" name="Rectangle 14"/>
          <p:cNvSpPr/>
          <p:nvPr/>
        </p:nvSpPr>
        <p:spPr>
          <a:xfrm>
            <a:off x="2342444" y="3358444"/>
            <a:ext cx="3880556" cy="3245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13" idx="0"/>
          </p:cNvCxnSpPr>
          <p:nvPr/>
        </p:nvCxnSpPr>
        <p:spPr>
          <a:xfrm flipV="1">
            <a:off x="2222051" y="3584223"/>
            <a:ext cx="473171" cy="10320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0"/>
          </p:cNvCxnSpPr>
          <p:nvPr/>
        </p:nvCxnSpPr>
        <p:spPr>
          <a:xfrm flipH="1" flipV="1">
            <a:off x="5475112" y="4049889"/>
            <a:ext cx="875078" cy="5664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A92EBC0-2756-0B49-BBEC-14BFE17E3BFD}" type="slidenum">
              <a:rPr lang="en-US" smtClean="0"/>
              <a:t>50</a:t>
            </a:fld>
            <a:endParaRPr lang="en-US"/>
          </a:p>
        </p:txBody>
      </p:sp>
    </p:spTree>
    <p:custDataLst>
      <p:tags r:id="rId1"/>
    </p:custDataLst>
    <p:extLst>
      <p:ext uri="{BB962C8B-B14F-4D97-AF65-F5344CB8AC3E}">
        <p14:creationId xmlns:p14="http://schemas.microsoft.com/office/powerpoint/2010/main" val="88384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502834" y="203201"/>
            <a:ext cx="6146799" cy="812799"/>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a:t>
            </a:r>
            <a:endParaRPr lang="en-US" dirty="0">
              <a:latin typeface="Minion Pro"/>
              <a:cs typeface="Minion Pro"/>
            </a:endParaRPr>
          </a:p>
        </p:txBody>
      </p:sp>
      <p:grpSp>
        <p:nvGrpSpPr>
          <p:cNvPr id="18" name="Group 17"/>
          <p:cNvGrpSpPr/>
          <p:nvPr/>
        </p:nvGrpSpPr>
        <p:grpSpPr>
          <a:xfrm>
            <a:off x="2788426" y="1534187"/>
            <a:ext cx="2645833" cy="2019300"/>
            <a:chOff x="4624388" y="3860800"/>
            <a:chExt cx="3440112" cy="250190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3860800"/>
              <a:ext cx="34401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9" name="Freeform 3"/>
            <p:cNvSpPr>
              <a:spLocks/>
            </p:cNvSpPr>
            <p:nvPr/>
          </p:nvSpPr>
          <p:spPr bwMode="auto">
            <a:xfrm>
              <a:off x="4914900" y="3860800"/>
              <a:ext cx="2387600" cy="2032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 name="T10" fmla="*/ 0 w 21600"/>
                <a:gd name="T11" fmla="*/ 0 h 21600"/>
              </a:gdLst>
              <a:ahLst/>
              <a:cxnLst>
                <a:cxn ang="0">
                  <a:pos x="T0" y="T1"/>
                </a:cxn>
                <a:cxn ang="0">
                  <a:pos x="T2" y="T3"/>
                </a:cxn>
                <a:cxn ang="0">
                  <a:pos x="T4" y="T5"/>
                </a:cxn>
                <a:cxn ang="0">
                  <a:pos x="T6" y="T7"/>
                </a:cxn>
                <a:cxn ang="0">
                  <a:pos x="T8" y="T9"/>
                </a:cxn>
                <a:cxn ang="0">
                  <a:pos x="T10" y="T11"/>
                </a:cxn>
              </a:cxnLst>
              <a:rect l="0" t="0" r="r" b="b"/>
              <a:pathLst>
                <a:path w="21600" h="21600">
                  <a:moveTo>
                    <a:pt x="0" y="0"/>
                  </a:moveTo>
                  <a:lnTo>
                    <a:pt x="21600" y="0"/>
                  </a:lnTo>
                  <a:lnTo>
                    <a:pt x="21600" y="21600"/>
                  </a:lnTo>
                  <a:lnTo>
                    <a:pt x="0" y="21600"/>
                  </a:lnTo>
                  <a:lnTo>
                    <a:pt x="0" y="0"/>
                  </a:lnTo>
                  <a:close/>
                  <a:moveTo>
                    <a:pt x="0" y="0"/>
                  </a:moveTo>
                </a:path>
              </a:pathLst>
            </a:custGeom>
            <a:solidFill>
              <a:srgbClr val="6BACF7"/>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12" name="Rectangle 6"/>
          <p:cNvSpPr>
            <a:spLocks/>
          </p:cNvSpPr>
          <p:nvPr/>
        </p:nvSpPr>
        <p:spPr bwMode="auto">
          <a:xfrm>
            <a:off x="5931087" y="2111327"/>
            <a:ext cx="157735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a:solidFill>
                  <a:schemeClr val="tx1"/>
                </a:solidFill>
                <a:latin typeface="Minion Pro"/>
                <a:ea typeface="ＭＳ Ｐゴシック" charset="0"/>
                <a:cs typeface="Minion Pro"/>
              </a:rPr>
              <a:t>Display thread</a:t>
            </a:r>
          </a:p>
        </p:txBody>
      </p:sp>
      <p:sp>
        <p:nvSpPr>
          <p:cNvPr id="13" name="Rectangle 7"/>
          <p:cNvSpPr>
            <a:spLocks/>
          </p:cNvSpPr>
          <p:nvPr/>
        </p:nvSpPr>
        <p:spPr bwMode="auto">
          <a:xfrm>
            <a:off x="5931087" y="3545721"/>
            <a:ext cx="10050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a:solidFill>
                  <a:schemeClr val="tx1"/>
                </a:solidFill>
                <a:latin typeface="Minion Pro"/>
                <a:ea typeface="ＭＳ Ｐゴシック" charset="0"/>
                <a:cs typeface="Minion Pro"/>
              </a:rPr>
              <a:t>IP thread</a:t>
            </a:r>
          </a:p>
        </p:txBody>
      </p:sp>
      <p:sp>
        <p:nvSpPr>
          <p:cNvPr id="15" name="Rectangle 9"/>
          <p:cNvSpPr>
            <a:spLocks/>
          </p:cNvSpPr>
          <p:nvPr/>
        </p:nvSpPr>
        <p:spPr bwMode="auto">
          <a:xfrm>
            <a:off x="3448117" y="5897595"/>
            <a:ext cx="16325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2100" dirty="0" smtClean="0">
                <a:solidFill>
                  <a:schemeClr val="tx1"/>
                </a:solidFill>
                <a:latin typeface="Minion Pro"/>
                <a:ea typeface="ＭＳ Ｐゴシック" charset="0"/>
                <a:cs typeface="Minion Pro"/>
              </a:rPr>
              <a:t>Listener thread</a:t>
            </a:r>
            <a:endParaRPr lang="en-US" sz="2100" dirty="0">
              <a:solidFill>
                <a:schemeClr val="tx1"/>
              </a:solidFill>
              <a:latin typeface="Minion Pro"/>
              <a:ea typeface="ＭＳ Ｐゴシック" charset="0"/>
              <a:cs typeface="Minion Pro"/>
            </a:endParaRPr>
          </a:p>
        </p:txBody>
      </p:sp>
      <p:cxnSp>
        <p:nvCxnSpPr>
          <p:cNvPr id="5" name="Straight Arrow Connector 4"/>
          <p:cNvCxnSpPr>
            <a:stCxn id="12" idx="1"/>
          </p:cNvCxnSpPr>
          <p:nvPr/>
        </p:nvCxnSpPr>
        <p:spPr>
          <a:xfrm flipH="1">
            <a:off x="5039073" y="2272910"/>
            <a:ext cx="89201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1"/>
          </p:cNvCxnSpPr>
          <p:nvPr/>
        </p:nvCxnSpPr>
        <p:spPr>
          <a:xfrm flipH="1" flipV="1">
            <a:off x="5039073" y="3225568"/>
            <a:ext cx="892014" cy="48173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Up Arrow 22"/>
          <p:cNvSpPr/>
          <p:nvPr/>
        </p:nvSpPr>
        <p:spPr>
          <a:xfrm>
            <a:off x="6365511" y="2536083"/>
            <a:ext cx="225778" cy="100963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p:cNvSpPr txBox="1"/>
          <p:nvPr/>
        </p:nvSpPr>
        <p:spPr>
          <a:xfrm>
            <a:off x="6591289" y="2856236"/>
            <a:ext cx="1071364" cy="369332"/>
          </a:xfrm>
          <a:prstGeom prst="rect">
            <a:avLst/>
          </a:prstGeom>
          <a:noFill/>
        </p:spPr>
        <p:txBody>
          <a:bodyPr wrap="none" rtlCol="0">
            <a:spAutoFit/>
          </a:bodyPr>
          <a:lstStyle/>
          <a:p>
            <a:r>
              <a:rPr lang="en-US" dirty="0" smtClean="0"/>
              <a:t>show (m)</a:t>
            </a:r>
            <a:endParaRPr lang="en-US" dirty="0"/>
          </a:p>
        </p:txBody>
      </p:sp>
      <p:sp>
        <p:nvSpPr>
          <p:cNvPr id="26" name="Notched Right Arrow 25"/>
          <p:cNvSpPr/>
          <p:nvPr/>
        </p:nvSpPr>
        <p:spPr>
          <a:xfrm>
            <a:off x="6972293" y="3352567"/>
            <a:ext cx="1679221" cy="749846"/>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b</a:t>
            </a:r>
            <a:r>
              <a:rPr lang="en-US" dirty="0" err="1" smtClean="0"/>
              <a:t>send</a:t>
            </a:r>
            <a:r>
              <a:rPr lang="en-US" dirty="0" smtClean="0"/>
              <a:t> (m)</a:t>
            </a:r>
            <a:endParaRPr lang="en-US" dirty="0"/>
          </a:p>
        </p:txBody>
      </p:sp>
      <p:sp>
        <p:nvSpPr>
          <p:cNvPr id="33" name="TextBox 32"/>
          <p:cNvSpPr txBox="1"/>
          <p:nvPr/>
        </p:nvSpPr>
        <p:spPr>
          <a:xfrm>
            <a:off x="4265782" y="3868886"/>
            <a:ext cx="1071364" cy="369332"/>
          </a:xfrm>
          <a:prstGeom prst="rect">
            <a:avLst/>
          </a:prstGeom>
          <a:noFill/>
        </p:spPr>
        <p:txBody>
          <a:bodyPr wrap="none" rtlCol="0">
            <a:spAutoFit/>
          </a:bodyPr>
          <a:lstStyle/>
          <a:p>
            <a:r>
              <a:rPr lang="en-US" dirty="0" smtClean="0"/>
              <a:t>show (m)</a:t>
            </a:r>
            <a:endParaRPr lang="en-US" dirty="0"/>
          </a:p>
        </p:txBody>
      </p:sp>
      <p:pic>
        <p:nvPicPr>
          <p:cNvPr id="2" name="Picture 1"/>
          <p:cNvPicPr>
            <a:picLocks noChangeAspect="1"/>
          </p:cNvPicPr>
          <p:nvPr/>
        </p:nvPicPr>
        <p:blipFill>
          <a:blip r:embed="rId5"/>
          <a:stretch>
            <a:fillRect/>
          </a:stretch>
        </p:blipFill>
        <p:spPr>
          <a:xfrm>
            <a:off x="3184295" y="4599309"/>
            <a:ext cx="1927075" cy="1275567"/>
          </a:xfrm>
          <a:prstGeom prst="rect">
            <a:avLst/>
          </a:prstGeom>
        </p:spPr>
      </p:pic>
      <p:sp>
        <p:nvSpPr>
          <p:cNvPr id="30" name="Notched Right Arrow 29"/>
          <p:cNvSpPr/>
          <p:nvPr/>
        </p:nvSpPr>
        <p:spPr>
          <a:xfrm>
            <a:off x="1948815" y="4986017"/>
            <a:ext cx="1679221" cy="749846"/>
          </a:xfrm>
          <a:prstGeom prst="notch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brecv</a:t>
            </a:r>
            <a:r>
              <a:rPr lang="en-US" dirty="0" smtClean="0"/>
              <a:t> (m)</a:t>
            </a:r>
            <a:endParaRPr lang="en-US" dirty="0"/>
          </a:p>
        </p:txBody>
      </p:sp>
      <p:sp>
        <p:nvSpPr>
          <p:cNvPr id="32" name="Up Arrow 31"/>
          <p:cNvSpPr/>
          <p:nvPr/>
        </p:nvSpPr>
        <p:spPr>
          <a:xfrm>
            <a:off x="4038600" y="2434492"/>
            <a:ext cx="225778" cy="2164817"/>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A92EBC0-2756-0B49-BBEC-14BFE17E3BFD}" type="slidenum">
              <a:rPr lang="en-US" smtClean="0"/>
              <a:t>51</a:t>
            </a:fld>
            <a:endParaRPr lang="en-US"/>
          </a:p>
        </p:txBody>
      </p:sp>
    </p:spTree>
    <p:custDataLst>
      <p:tags r:id="rId1"/>
    </p:custDataLst>
    <p:extLst>
      <p:ext uri="{BB962C8B-B14F-4D97-AF65-F5344CB8AC3E}">
        <p14:creationId xmlns:p14="http://schemas.microsoft.com/office/powerpoint/2010/main" val="53841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animBg="1"/>
      <p:bldP spid="25" grpId="0"/>
      <p:bldP spid="26" grpId="0" animBg="1"/>
      <p:bldP spid="33" grpId="0"/>
      <p:bldP spid="30" grpId="0" animBg="1"/>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9"/>
          <p:cNvSpPr>
            <a:spLocks/>
          </p:cNvSpPr>
          <p:nvPr/>
        </p:nvSpPr>
        <p:spPr bwMode="auto">
          <a:xfrm>
            <a:off x="6607176" y="3811231"/>
            <a:ext cx="469900" cy="1689100"/>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dirty="0"/>
          </a:p>
        </p:txBody>
      </p:sp>
      <p:sp>
        <p:nvSpPr>
          <p:cNvPr id="58" name="Rectangle 58"/>
          <p:cNvSpPr>
            <a:spLocks/>
          </p:cNvSpPr>
          <p:nvPr/>
        </p:nvSpPr>
        <p:spPr bwMode="auto">
          <a:xfrm>
            <a:off x="3432176" y="3582631"/>
            <a:ext cx="469900" cy="1117600"/>
          </a:xfrm>
          <a:prstGeom prst="rect">
            <a:avLst/>
          </a:prstGeom>
          <a:solidFill>
            <a:srgbClr val="FF0B02">
              <a:alpha val="22745"/>
            </a:srgbClr>
          </a:solidFill>
          <a:ln w="12700" cap="flat">
            <a:solidFill>
              <a:schemeClr val="tx1"/>
            </a:solidFill>
            <a:prstDash val="solid"/>
            <a:miter lim="800000"/>
            <a:headEnd type="none" w="med" len="med"/>
            <a:tailEnd type="none" w="med" len="med"/>
          </a:ln>
        </p:spPr>
        <p:txBody>
          <a:bodyPr lIns="0" tIns="0" rIns="0" bIns="0"/>
          <a:lstStyle/>
          <a:p>
            <a:endParaRPr lang="en-US" dirty="0"/>
          </a:p>
        </p:txBody>
      </p:sp>
      <p:sp>
        <p:nvSpPr>
          <p:cNvPr id="2" name="AutoShape 1"/>
          <p:cNvSpPr>
            <a:spLocks/>
          </p:cNvSpPr>
          <p:nvPr/>
        </p:nvSpPr>
        <p:spPr bwMode="auto">
          <a:xfrm>
            <a:off x="1501776" y="5398731"/>
            <a:ext cx="1778000" cy="647700"/>
          </a:xfrm>
          <a:prstGeom prst="wedgeEllipseCallout">
            <a:avLst>
              <a:gd name="adj1" fmla="val 63773"/>
              <a:gd name="adj2" fmla="val -98093"/>
            </a:avLst>
          </a:prstGeom>
          <a:solidFill>
            <a:srgbClr val="FE4940"/>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700" dirty="0">
                <a:solidFill>
                  <a:schemeClr val="tx1"/>
                </a:solidFill>
                <a:latin typeface="Gill Sans"/>
                <a:ea typeface="ＭＳ Ｐゴシック" charset="0"/>
                <a:cs typeface="Gill Sans"/>
              </a:rPr>
              <a:t>Cycle Detected!</a:t>
            </a:r>
          </a:p>
        </p:txBody>
      </p:sp>
      <p:grpSp>
        <p:nvGrpSpPr>
          <p:cNvPr id="5" name="Group 11"/>
          <p:cNvGrpSpPr>
            <a:grpSpLocks/>
          </p:cNvGrpSpPr>
          <p:nvPr/>
        </p:nvGrpSpPr>
        <p:grpSpPr bwMode="auto">
          <a:xfrm>
            <a:off x="15876" y="2350731"/>
            <a:ext cx="2794000" cy="444500"/>
            <a:chOff x="0" y="0"/>
            <a:chExt cx="1760" cy="280"/>
          </a:xfrm>
        </p:grpSpPr>
        <p:sp>
          <p:nvSpPr>
            <p:cNvPr id="6" name="Rectangle 5"/>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7" name="Rectangle 6"/>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8" name="Rectangle 7"/>
            <p:cNvSpPr>
              <a:spLocks/>
            </p:cNvSpPr>
            <p:nvPr/>
          </p:nvSpPr>
          <p:spPr bwMode="auto">
            <a:xfrm>
              <a:off x="1118"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9" name="Rectangle 8"/>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0" name="Line 9"/>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1" name="Line 10"/>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grpSp>
        <p:nvGrpSpPr>
          <p:cNvPr id="12" name="Group 18"/>
          <p:cNvGrpSpPr>
            <a:grpSpLocks/>
          </p:cNvGrpSpPr>
          <p:nvPr/>
        </p:nvGrpSpPr>
        <p:grpSpPr bwMode="auto">
          <a:xfrm>
            <a:off x="3178176" y="2350731"/>
            <a:ext cx="2794000" cy="444500"/>
            <a:chOff x="0" y="0"/>
            <a:chExt cx="1760" cy="280"/>
          </a:xfrm>
        </p:grpSpPr>
        <p:sp>
          <p:nvSpPr>
            <p:cNvPr id="13" name="Rectangle 12"/>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14" name="Rectangle 13"/>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15" name="Rectangle 14"/>
            <p:cNvSpPr>
              <a:spLocks/>
            </p:cNvSpPr>
            <p:nvPr/>
          </p:nvSpPr>
          <p:spPr bwMode="auto">
            <a:xfrm>
              <a:off x="1109"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16" name="Rectangle 15"/>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7" name="Line 16"/>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18" name="Line 17"/>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grpSp>
        <p:nvGrpSpPr>
          <p:cNvPr id="19" name="Group 25"/>
          <p:cNvGrpSpPr>
            <a:grpSpLocks/>
          </p:cNvGrpSpPr>
          <p:nvPr/>
        </p:nvGrpSpPr>
        <p:grpSpPr bwMode="auto">
          <a:xfrm>
            <a:off x="6340476" y="2350731"/>
            <a:ext cx="2794000" cy="444500"/>
            <a:chOff x="0" y="0"/>
            <a:chExt cx="1760" cy="280"/>
          </a:xfrm>
        </p:grpSpPr>
        <p:sp>
          <p:nvSpPr>
            <p:cNvPr id="20" name="Rectangle 19"/>
            <p:cNvSpPr>
              <a:spLocks/>
            </p:cNvSpPr>
            <p:nvPr/>
          </p:nvSpPr>
          <p:spPr bwMode="auto">
            <a:xfrm>
              <a:off x="58" y="28"/>
              <a:ext cx="5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Display</a:t>
              </a:r>
            </a:p>
          </p:txBody>
        </p:sp>
        <p:sp>
          <p:nvSpPr>
            <p:cNvPr id="21" name="Rectangle 20"/>
            <p:cNvSpPr>
              <a:spLocks/>
            </p:cNvSpPr>
            <p:nvPr/>
          </p:nvSpPr>
          <p:spPr bwMode="auto">
            <a:xfrm>
              <a:off x="734" y="28"/>
              <a:ext cx="20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a:solidFill>
                    <a:schemeClr val="tx1"/>
                  </a:solidFill>
                  <a:ea typeface="ＭＳ Ｐゴシック" charset="0"/>
                  <a:cs typeface="Gill Sans" charset="0"/>
                </a:rPr>
                <a:t>IP</a:t>
              </a:r>
            </a:p>
          </p:txBody>
        </p:sp>
        <p:sp>
          <p:nvSpPr>
            <p:cNvPr id="22" name="Rectangle 21"/>
            <p:cNvSpPr>
              <a:spLocks/>
            </p:cNvSpPr>
            <p:nvPr/>
          </p:nvSpPr>
          <p:spPr bwMode="auto">
            <a:xfrm>
              <a:off x="1098" y="37"/>
              <a:ext cx="6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tabLst>
                  <a:tab pos="749300" algn="l"/>
                </a:tabLst>
              </a:pPr>
              <a:r>
                <a:rPr lang="en-US" sz="1800" dirty="0" smtClean="0">
                  <a:solidFill>
                    <a:schemeClr val="tx1"/>
                  </a:solidFill>
                  <a:ea typeface="ＭＳ Ｐゴシック" charset="0"/>
                  <a:cs typeface="Gill Sans" charset="0"/>
                </a:rPr>
                <a:t>Listener</a:t>
              </a:r>
              <a:endParaRPr lang="en-US" sz="1800" dirty="0">
                <a:solidFill>
                  <a:schemeClr val="tx1"/>
                </a:solidFill>
                <a:ea typeface="ＭＳ Ｐゴシック" charset="0"/>
                <a:cs typeface="Gill Sans" charset="0"/>
              </a:endParaRPr>
            </a:p>
          </p:txBody>
        </p:sp>
        <p:sp>
          <p:nvSpPr>
            <p:cNvPr id="23" name="Rectangle 22"/>
            <p:cNvSpPr>
              <a:spLocks/>
            </p:cNvSpPr>
            <p:nvPr/>
          </p:nvSpPr>
          <p:spPr bwMode="auto">
            <a:xfrm>
              <a:off x="0" y="0"/>
              <a:ext cx="1760" cy="280"/>
            </a:xfrm>
            <a:prstGeom prst="rect">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4" name="Line 23"/>
            <p:cNvSpPr>
              <a:spLocks noChangeShapeType="1"/>
            </p:cNvSpPr>
            <p:nvPr/>
          </p:nvSpPr>
          <p:spPr bwMode="auto">
            <a:xfrm>
              <a:off x="653"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5" name="Line 24"/>
            <p:cNvSpPr>
              <a:spLocks noChangeShapeType="1"/>
            </p:cNvSpPr>
            <p:nvPr/>
          </p:nvSpPr>
          <p:spPr bwMode="auto">
            <a:xfrm>
              <a:off x="1049" y="0"/>
              <a:ext cx="0" cy="277"/>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grpSp>
      <p:sp>
        <p:nvSpPr>
          <p:cNvPr id="26" name="Rectangle 26"/>
          <p:cNvSpPr>
            <a:spLocks/>
          </p:cNvSpPr>
          <p:nvPr/>
        </p:nvSpPr>
        <p:spPr bwMode="auto">
          <a:xfrm rot="21593799">
            <a:off x="973139" y="28206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27" name="Rectangle 27"/>
          <p:cNvSpPr>
            <a:spLocks/>
          </p:cNvSpPr>
          <p:nvPr/>
        </p:nvSpPr>
        <p:spPr bwMode="auto">
          <a:xfrm rot="21593799">
            <a:off x="312739" y="32651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28" name="Rectangle 28"/>
          <p:cNvSpPr>
            <a:spLocks/>
          </p:cNvSpPr>
          <p:nvPr/>
        </p:nvSpPr>
        <p:spPr bwMode="auto">
          <a:xfrm rot="21593799">
            <a:off x="995556" y="3542070"/>
            <a:ext cx="8219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err="1" smtClean="0">
                <a:solidFill>
                  <a:schemeClr val="tx1"/>
                </a:solidFill>
                <a:ea typeface="ＭＳ Ｐゴシック" charset="0"/>
                <a:cs typeface="Gill Sans" charset="0"/>
              </a:rPr>
              <a:t>bsend</a:t>
            </a:r>
            <a:r>
              <a:rPr lang="en-US" sz="1600" dirty="0" smtClean="0">
                <a:solidFill>
                  <a:schemeClr val="tx1"/>
                </a:solidFill>
                <a:ea typeface="ＭＳ Ｐゴシック" charset="0"/>
                <a:cs typeface="Gill Sans" charset="0"/>
              </a:rPr>
              <a:t> </a:t>
            </a:r>
            <a:r>
              <a:rPr lang="en-US" sz="1600" dirty="0">
                <a:solidFill>
                  <a:schemeClr val="tx1"/>
                </a:solidFill>
                <a:ea typeface="ＭＳ Ｐゴシック" charset="0"/>
                <a:cs typeface="Gill Sans" charset="0"/>
              </a:rPr>
              <a:t>(X)</a:t>
            </a:r>
          </a:p>
        </p:txBody>
      </p:sp>
      <p:sp>
        <p:nvSpPr>
          <p:cNvPr id="29" name="Line 29"/>
          <p:cNvSpPr>
            <a:spLocks noChangeShapeType="1"/>
          </p:cNvSpPr>
          <p:nvPr/>
        </p:nvSpPr>
        <p:spPr bwMode="auto">
          <a:xfrm flipH="1">
            <a:off x="533401" y="3046056"/>
            <a:ext cx="477838" cy="314325"/>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0" name="Line 30"/>
          <p:cNvSpPr>
            <a:spLocks noChangeShapeType="1"/>
          </p:cNvSpPr>
          <p:nvPr/>
        </p:nvSpPr>
        <p:spPr bwMode="auto">
          <a:xfrm>
            <a:off x="1296989" y="3154006"/>
            <a:ext cx="0" cy="4064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1" name="Rectangle 31"/>
          <p:cNvSpPr>
            <a:spLocks/>
          </p:cNvSpPr>
          <p:nvPr/>
        </p:nvSpPr>
        <p:spPr bwMode="auto">
          <a:xfrm rot="21593799">
            <a:off x="4967289" y="2820631"/>
            <a:ext cx="9001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(X)</a:t>
            </a:r>
          </a:p>
        </p:txBody>
      </p:sp>
      <p:sp>
        <p:nvSpPr>
          <p:cNvPr id="32" name="Rectangle 32"/>
          <p:cNvSpPr>
            <a:spLocks/>
          </p:cNvSpPr>
          <p:nvPr/>
        </p:nvSpPr>
        <p:spPr bwMode="auto">
          <a:xfrm rot="21593799">
            <a:off x="3598162" y="35699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33" name="Line 33"/>
          <p:cNvSpPr>
            <a:spLocks noChangeShapeType="1"/>
          </p:cNvSpPr>
          <p:nvPr/>
        </p:nvSpPr>
        <p:spPr bwMode="auto">
          <a:xfrm flipH="1">
            <a:off x="3800476" y="3428644"/>
            <a:ext cx="1127125" cy="296862"/>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4" name="Rectangle 34"/>
          <p:cNvSpPr>
            <a:spLocks/>
          </p:cNvSpPr>
          <p:nvPr/>
        </p:nvSpPr>
        <p:spPr bwMode="auto">
          <a:xfrm rot="21593799">
            <a:off x="4129089" y="3785831"/>
            <a:ext cx="8620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(Y)</a:t>
            </a:r>
          </a:p>
        </p:txBody>
      </p:sp>
      <p:sp>
        <p:nvSpPr>
          <p:cNvPr id="35" name="Rectangle 35"/>
          <p:cNvSpPr>
            <a:spLocks/>
          </p:cNvSpPr>
          <p:nvPr/>
        </p:nvSpPr>
        <p:spPr bwMode="auto">
          <a:xfrm rot="21593799">
            <a:off x="3616330" y="4357331"/>
            <a:ext cx="236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Y</a:t>
            </a:r>
          </a:p>
        </p:txBody>
      </p:sp>
      <p:sp>
        <p:nvSpPr>
          <p:cNvPr id="36" name="Line 36"/>
          <p:cNvSpPr>
            <a:spLocks noChangeShapeType="1"/>
          </p:cNvSpPr>
          <p:nvPr/>
        </p:nvSpPr>
        <p:spPr bwMode="auto">
          <a:xfrm flipH="1">
            <a:off x="3802064" y="4069994"/>
            <a:ext cx="382587" cy="400050"/>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7" name="Rectangle 37"/>
          <p:cNvSpPr>
            <a:spLocks/>
          </p:cNvSpPr>
          <p:nvPr/>
        </p:nvSpPr>
        <p:spPr bwMode="auto">
          <a:xfrm rot="21593799">
            <a:off x="4984751" y="32651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38" name="Line 38"/>
          <p:cNvSpPr>
            <a:spLocks noChangeShapeType="1"/>
          </p:cNvSpPr>
          <p:nvPr/>
        </p:nvSpPr>
        <p:spPr bwMode="auto">
          <a:xfrm>
            <a:off x="5375276" y="31508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39" name="Line 39"/>
          <p:cNvSpPr>
            <a:spLocks noChangeShapeType="1"/>
          </p:cNvSpPr>
          <p:nvPr/>
        </p:nvSpPr>
        <p:spPr bwMode="auto">
          <a:xfrm flipH="1">
            <a:off x="3673476" y="3896956"/>
            <a:ext cx="3175" cy="498475"/>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0" name="Line 40"/>
          <p:cNvSpPr>
            <a:spLocks noChangeShapeType="1"/>
          </p:cNvSpPr>
          <p:nvPr/>
        </p:nvSpPr>
        <p:spPr bwMode="auto">
          <a:xfrm flipH="1">
            <a:off x="1728079" y="2977614"/>
            <a:ext cx="3211512" cy="611188"/>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1" name="Rectangle 41"/>
          <p:cNvSpPr>
            <a:spLocks/>
          </p:cNvSpPr>
          <p:nvPr/>
        </p:nvSpPr>
        <p:spPr bwMode="auto">
          <a:xfrm rot="21593799">
            <a:off x="4166145" y="4469170"/>
            <a:ext cx="800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err="1" smtClean="0">
                <a:solidFill>
                  <a:schemeClr val="tx1"/>
                </a:solidFill>
                <a:ea typeface="ＭＳ Ｐゴシック" charset="0"/>
                <a:cs typeface="Gill Sans" charset="0"/>
              </a:rPr>
              <a:t>bsend</a:t>
            </a:r>
            <a:r>
              <a:rPr lang="en-US" sz="1600" dirty="0" smtClean="0">
                <a:solidFill>
                  <a:schemeClr val="tx1"/>
                </a:solidFill>
                <a:ea typeface="ＭＳ Ｐゴシック" charset="0"/>
                <a:cs typeface="Gill Sans" charset="0"/>
              </a:rPr>
              <a:t> </a:t>
            </a:r>
            <a:r>
              <a:rPr lang="en-US" sz="1600" dirty="0">
                <a:solidFill>
                  <a:schemeClr val="tx1"/>
                </a:solidFill>
                <a:ea typeface="ＭＳ Ｐゴシック" charset="0"/>
                <a:cs typeface="Gill Sans" charset="0"/>
              </a:rPr>
              <a:t>(Y)</a:t>
            </a:r>
          </a:p>
        </p:txBody>
      </p:sp>
      <p:sp>
        <p:nvSpPr>
          <p:cNvPr id="42" name="Line 42"/>
          <p:cNvSpPr>
            <a:spLocks noChangeShapeType="1"/>
          </p:cNvSpPr>
          <p:nvPr/>
        </p:nvSpPr>
        <p:spPr bwMode="auto">
          <a:xfrm>
            <a:off x="4511676" y="4116031"/>
            <a:ext cx="0" cy="4064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3" name="Rectangle 43"/>
          <p:cNvSpPr>
            <a:spLocks/>
          </p:cNvSpPr>
          <p:nvPr/>
        </p:nvSpPr>
        <p:spPr bwMode="auto">
          <a:xfrm rot="21593799">
            <a:off x="8131176" y="2820631"/>
            <a:ext cx="8778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(Y)</a:t>
            </a:r>
          </a:p>
        </p:txBody>
      </p:sp>
      <p:sp>
        <p:nvSpPr>
          <p:cNvPr id="44" name="Rectangle 44"/>
          <p:cNvSpPr>
            <a:spLocks/>
          </p:cNvSpPr>
          <p:nvPr/>
        </p:nvSpPr>
        <p:spPr bwMode="auto">
          <a:xfrm rot="21593799">
            <a:off x="6771574" y="3864855"/>
            <a:ext cx="23653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Y</a:t>
            </a:r>
          </a:p>
        </p:txBody>
      </p:sp>
      <p:sp>
        <p:nvSpPr>
          <p:cNvPr id="45" name="Line 45"/>
          <p:cNvSpPr>
            <a:spLocks noChangeShapeType="1"/>
          </p:cNvSpPr>
          <p:nvPr/>
        </p:nvSpPr>
        <p:spPr bwMode="auto">
          <a:xfrm flipH="1">
            <a:off x="6970710" y="3450338"/>
            <a:ext cx="1162050" cy="528638"/>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6" name="Rectangle 46"/>
          <p:cNvSpPr>
            <a:spLocks/>
          </p:cNvSpPr>
          <p:nvPr/>
        </p:nvSpPr>
        <p:spPr bwMode="auto">
          <a:xfrm rot="21593799">
            <a:off x="8180389" y="3265131"/>
            <a:ext cx="8620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(Y)</a:t>
            </a:r>
          </a:p>
        </p:txBody>
      </p:sp>
      <p:sp>
        <p:nvSpPr>
          <p:cNvPr id="47" name="Line 47"/>
          <p:cNvSpPr>
            <a:spLocks noChangeShapeType="1"/>
          </p:cNvSpPr>
          <p:nvPr/>
        </p:nvSpPr>
        <p:spPr bwMode="auto">
          <a:xfrm>
            <a:off x="8562976" y="31508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8" name="Line 48"/>
          <p:cNvSpPr>
            <a:spLocks noChangeShapeType="1"/>
          </p:cNvSpPr>
          <p:nvPr/>
        </p:nvSpPr>
        <p:spPr bwMode="auto">
          <a:xfrm flipH="1">
            <a:off x="4913134" y="2998076"/>
            <a:ext cx="3181350" cy="1490663"/>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49" name="Rectangle 49"/>
          <p:cNvSpPr>
            <a:spLocks/>
          </p:cNvSpPr>
          <p:nvPr/>
        </p:nvSpPr>
        <p:spPr bwMode="auto">
          <a:xfrm rot="21593799">
            <a:off x="8108951" y="4357331"/>
            <a:ext cx="900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brecv (X)</a:t>
            </a:r>
          </a:p>
        </p:txBody>
      </p:sp>
      <p:sp>
        <p:nvSpPr>
          <p:cNvPr id="50" name="Rectangle 50"/>
          <p:cNvSpPr>
            <a:spLocks/>
          </p:cNvSpPr>
          <p:nvPr/>
        </p:nvSpPr>
        <p:spPr bwMode="auto">
          <a:xfrm rot="21593799">
            <a:off x="8159751" y="4801831"/>
            <a:ext cx="8826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chemeClr val="tx1"/>
                </a:solidFill>
                <a:ea typeface="ＭＳ Ｐゴシック" charset="0"/>
                <a:cs typeface="Gill Sans" charset="0"/>
              </a:rPr>
              <a:t>show (X)</a:t>
            </a:r>
          </a:p>
        </p:txBody>
      </p:sp>
      <p:sp>
        <p:nvSpPr>
          <p:cNvPr id="51" name="Line 51"/>
          <p:cNvSpPr>
            <a:spLocks noChangeShapeType="1"/>
          </p:cNvSpPr>
          <p:nvPr/>
        </p:nvSpPr>
        <p:spPr bwMode="auto">
          <a:xfrm>
            <a:off x="8550276" y="4687531"/>
            <a:ext cx="0" cy="2032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2" name="Line 52"/>
          <p:cNvSpPr>
            <a:spLocks noChangeShapeType="1"/>
          </p:cNvSpPr>
          <p:nvPr/>
        </p:nvSpPr>
        <p:spPr bwMode="auto">
          <a:xfrm>
            <a:off x="8550276" y="3633431"/>
            <a:ext cx="4763" cy="82550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3" name="Rectangle 53"/>
          <p:cNvSpPr>
            <a:spLocks/>
          </p:cNvSpPr>
          <p:nvPr/>
        </p:nvSpPr>
        <p:spPr bwMode="auto">
          <a:xfrm rot="21593799">
            <a:off x="6767518" y="5157431"/>
            <a:ext cx="2571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tabLst>
                <a:tab pos="749300" algn="l"/>
              </a:tabLst>
            </a:pPr>
            <a:r>
              <a:rPr lang="en-US" sz="1600" dirty="0">
                <a:solidFill>
                  <a:srgbClr val="6E0500"/>
                </a:solidFill>
                <a:ea typeface="ＭＳ Ｐゴシック" charset="0"/>
                <a:cs typeface="Gill Sans" charset="0"/>
              </a:rPr>
              <a:t>X</a:t>
            </a:r>
          </a:p>
        </p:txBody>
      </p:sp>
      <p:sp>
        <p:nvSpPr>
          <p:cNvPr id="54" name="Line 54"/>
          <p:cNvSpPr>
            <a:spLocks noChangeShapeType="1"/>
          </p:cNvSpPr>
          <p:nvPr/>
        </p:nvSpPr>
        <p:spPr bwMode="auto">
          <a:xfrm flipH="1">
            <a:off x="6899448" y="4975395"/>
            <a:ext cx="1227137" cy="292100"/>
          </a:xfrm>
          <a:prstGeom prst="line">
            <a:avLst/>
          </a:pr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5" name="Line 55"/>
          <p:cNvSpPr>
            <a:spLocks noChangeShapeType="1"/>
          </p:cNvSpPr>
          <p:nvPr/>
        </p:nvSpPr>
        <p:spPr bwMode="auto">
          <a:xfrm>
            <a:off x="6835776" y="4103331"/>
            <a:ext cx="0" cy="1085850"/>
          </a:xfrm>
          <a:prstGeom prst="line">
            <a:avLst/>
          </a:prstGeom>
          <a:noFill/>
          <a:ln w="127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6" name="Freeform 56"/>
          <p:cNvSpPr>
            <a:spLocks/>
          </p:cNvSpPr>
          <p:nvPr/>
        </p:nvSpPr>
        <p:spPr bwMode="auto">
          <a:xfrm rot="10800000" flipH="1">
            <a:off x="1580266" y="3785831"/>
            <a:ext cx="6500812" cy="1271588"/>
          </a:xfrm>
          <a:custGeom>
            <a:avLst/>
            <a:gdLst>
              <a:gd name="T0" fmla="*/ 0 w 21600"/>
              <a:gd name="T1" fmla="+- 0 21600 1573"/>
              <a:gd name="T2" fmla="*/ 21600 h 20027"/>
              <a:gd name="T3" fmla="*/ 6391 w 21600"/>
              <a:gd name="T4" fmla="+- 0 1786 1573"/>
              <a:gd name="T5" fmla="*/ 1786 h 20027"/>
              <a:gd name="T6" fmla="*/ 21600 w 21600"/>
              <a:gd name="T7" fmla="+- 0 10004 1573"/>
              <a:gd name="T8" fmla="*/ 10004 h 20027"/>
            </a:gdLst>
            <a:ahLst/>
            <a:cxnLst>
              <a:cxn ang="0">
                <a:pos x="T0" y="T2"/>
              </a:cxn>
              <a:cxn ang="0">
                <a:pos x="T3" y="T5"/>
              </a:cxn>
              <a:cxn ang="0">
                <a:pos x="T6" y="T8"/>
              </a:cxn>
            </a:cxnLst>
            <a:rect l="0" t="0" r="r" b="b"/>
            <a:pathLst>
              <a:path w="21600" h="20027">
                <a:moveTo>
                  <a:pt x="0" y="20027"/>
                </a:moveTo>
                <a:cubicBezTo>
                  <a:pt x="0" y="20027"/>
                  <a:pt x="4822" y="1091"/>
                  <a:pt x="6391" y="213"/>
                </a:cubicBezTo>
                <a:cubicBezTo>
                  <a:pt x="9584" y="-1573"/>
                  <a:pt x="21600" y="8431"/>
                  <a:pt x="21600" y="8431"/>
                </a:cubicBezTo>
              </a:path>
            </a:pathLst>
          </a:custGeom>
          <a:noFill/>
          <a:ln w="12700" cap="flat">
            <a:solidFill>
              <a:schemeClr val="tx1"/>
            </a:solidFill>
            <a:prstDash val="sysDot"/>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57" name="AutoShape 57"/>
          <p:cNvSpPr>
            <a:spLocks/>
          </p:cNvSpPr>
          <p:nvPr/>
        </p:nvSpPr>
        <p:spPr bwMode="auto">
          <a:xfrm>
            <a:off x="745067" y="4344631"/>
            <a:ext cx="2331509" cy="965200"/>
          </a:xfrm>
          <a:prstGeom prst="wedgeEllipseCallout">
            <a:avLst>
              <a:gd name="adj1" fmla="val 89581"/>
              <a:gd name="adj2" fmla="val -94041"/>
            </a:avLst>
          </a:prstGeom>
          <a:solidFill>
            <a:srgbClr val="FFFA83"/>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600" dirty="0">
                <a:solidFill>
                  <a:schemeClr val="tx1"/>
                </a:solidFill>
                <a:latin typeface="Gill Sans"/>
                <a:ea typeface="ＭＳ Ｐゴシック" charset="0"/>
                <a:cs typeface="Gill Sans"/>
              </a:rPr>
              <a:t>Presume causal dependence X → Y</a:t>
            </a:r>
          </a:p>
        </p:txBody>
      </p:sp>
      <p:sp>
        <p:nvSpPr>
          <p:cNvPr id="60" name="AutoShape 60"/>
          <p:cNvSpPr>
            <a:spLocks/>
          </p:cNvSpPr>
          <p:nvPr/>
        </p:nvSpPr>
        <p:spPr bwMode="auto">
          <a:xfrm>
            <a:off x="4232276" y="5182831"/>
            <a:ext cx="1943100" cy="800100"/>
          </a:xfrm>
          <a:prstGeom prst="wedgeEllipseCallout">
            <a:avLst>
              <a:gd name="adj1" fmla="val 62459"/>
              <a:gd name="adj2" fmla="val -73755"/>
            </a:avLst>
          </a:prstGeom>
          <a:solidFill>
            <a:srgbClr val="FE4940"/>
          </a:solidFill>
          <a:ln w="25400" cap="flat">
            <a:solidFill>
              <a:schemeClr val="tx1"/>
            </a:solidFill>
            <a:prstDash val="solid"/>
            <a:miter lim="800000"/>
            <a:headEnd type="none" w="med" len="med"/>
            <a:tailEnd type="none" w="med" len="med"/>
          </a:ln>
        </p:spPr>
        <p:txBody>
          <a:bodyPr lIns="0" tIns="0" rIns="0" bIns="0" anchor="ctr"/>
          <a:lstStyle/>
          <a:p>
            <a:pPr algn="ctr">
              <a:tabLst>
                <a:tab pos="749300" algn="l"/>
              </a:tabLst>
            </a:pPr>
            <a:r>
              <a:rPr lang="en-US" sz="1700" dirty="0">
                <a:solidFill>
                  <a:schemeClr val="tx1"/>
                </a:solidFill>
                <a:latin typeface="Gill Sans"/>
                <a:ea typeface="ＭＳ Ｐゴシック" charset="0"/>
                <a:cs typeface="Gill Sans"/>
              </a:rPr>
              <a:t>Causal dependence violated!</a:t>
            </a:r>
          </a:p>
        </p:txBody>
      </p:sp>
      <p:sp>
        <p:nvSpPr>
          <p:cNvPr id="61" name="Line 61"/>
          <p:cNvSpPr>
            <a:spLocks noChangeShapeType="1"/>
          </p:cNvSpPr>
          <p:nvPr/>
        </p:nvSpPr>
        <p:spPr bwMode="auto">
          <a:xfrm flipH="1">
            <a:off x="1878891" y="2993489"/>
            <a:ext cx="2933700" cy="56515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2" name="Line 62"/>
          <p:cNvSpPr>
            <a:spLocks noChangeShapeType="1"/>
          </p:cNvSpPr>
          <p:nvPr/>
        </p:nvSpPr>
        <p:spPr bwMode="auto">
          <a:xfrm flipH="1">
            <a:off x="5011559" y="3053639"/>
            <a:ext cx="2971800" cy="137160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3" name="Line 63"/>
          <p:cNvSpPr>
            <a:spLocks noChangeShapeType="1"/>
          </p:cNvSpPr>
          <p:nvPr/>
        </p:nvSpPr>
        <p:spPr bwMode="auto">
          <a:xfrm>
            <a:off x="8567739" y="3264898"/>
            <a:ext cx="0" cy="1071795"/>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4" name="Line 64"/>
          <p:cNvSpPr>
            <a:spLocks noChangeShapeType="1"/>
          </p:cNvSpPr>
          <p:nvPr/>
        </p:nvSpPr>
        <p:spPr bwMode="auto">
          <a:xfrm>
            <a:off x="5375276" y="3138131"/>
            <a:ext cx="0" cy="120650"/>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5" name="Line 65"/>
          <p:cNvSpPr>
            <a:spLocks noChangeShapeType="1"/>
          </p:cNvSpPr>
          <p:nvPr/>
        </p:nvSpPr>
        <p:spPr bwMode="auto">
          <a:xfrm flipH="1">
            <a:off x="3924301" y="3457219"/>
            <a:ext cx="884238" cy="223837"/>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6" name="Line 66"/>
          <p:cNvSpPr>
            <a:spLocks noChangeShapeType="1"/>
          </p:cNvSpPr>
          <p:nvPr/>
        </p:nvSpPr>
        <p:spPr bwMode="auto">
          <a:xfrm>
            <a:off x="3673476" y="3862031"/>
            <a:ext cx="0" cy="442913"/>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7" name="Line 67"/>
          <p:cNvSpPr>
            <a:spLocks noChangeShapeType="1"/>
          </p:cNvSpPr>
          <p:nvPr/>
        </p:nvSpPr>
        <p:spPr bwMode="auto">
          <a:xfrm>
            <a:off x="4511676" y="4090631"/>
            <a:ext cx="0" cy="327025"/>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8" name="Line 68"/>
          <p:cNvSpPr>
            <a:spLocks noChangeShapeType="1"/>
          </p:cNvSpPr>
          <p:nvPr/>
        </p:nvSpPr>
        <p:spPr bwMode="auto">
          <a:xfrm flipH="1">
            <a:off x="3857626" y="4161539"/>
            <a:ext cx="249238" cy="233363"/>
          </a:xfrm>
          <a:prstGeom prst="line">
            <a:avLst/>
          </a:pr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69" name="Freeform 69"/>
          <p:cNvSpPr>
            <a:spLocks/>
          </p:cNvSpPr>
          <p:nvPr/>
        </p:nvSpPr>
        <p:spPr bwMode="auto">
          <a:xfrm rot="10800000" flipH="1">
            <a:off x="1773941" y="3950931"/>
            <a:ext cx="6175375" cy="1093788"/>
          </a:xfrm>
          <a:custGeom>
            <a:avLst/>
            <a:gdLst>
              <a:gd name="T0" fmla="*/ 0 w 21600"/>
              <a:gd name="T1" fmla="+- 0 21600 1802"/>
              <a:gd name="T2" fmla="*/ 21600 h 19798"/>
              <a:gd name="T3" fmla="*/ 6021 w 21600"/>
              <a:gd name="T4" fmla="+- 0 2052 1802"/>
              <a:gd name="T5" fmla="*/ 2052 h 19798"/>
              <a:gd name="T6" fmla="*/ 21600 w 21600"/>
              <a:gd name="T7" fmla="+- 0 11264 1802"/>
              <a:gd name="T8" fmla="*/ 11264 h 19798"/>
            </a:gdLst>
            <a:ahLst/>
            <a:cxnLst>
              <a:cxn ang="0">
                <a:pos x="T0" y="T2"/>
              </a:cxn>
              <a:cxn ang="0">
                <a:pos x="T3" y="T5"/>
              </a:cxn>
              <a:cxn ang="0">
                <a:pos x="T6" y="T8"/>
              </a:cxn>
            </a:cxnLst>
            <a:rect l="0" t="0" r="r" b="b"/>
            <a:pathLst>
              <a:path w="21600" h="19798">
                <a:moveTo>
                  <a:pt x="0" y="19798"/>
                </a:moveTo>
                <a:cubicBezTo>
                  <a:pt x="0" y="19798"/>
                  <a:pt x="4369" y="1259"/>
                  <a:pt x="6021" y="250"/>
                </a:cubicBezTo>
                <a:cubicBezTo>
                  <a:pt x="9382" y="-1802"/>
                  <a:pt x="21600" y="9462"/>
                  <a:pt x="21600" y="9462"/>
                </a:cubicBezTo>
              </a:path>
            </a:pathLst>
          </a:custGeom>
          <a:noFill/>
          <a:ln w="635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pic>
        <p:nvPicPr>
          <p:cNvPr id="71" name="Picture 70"/>
          <p:cNvPicPr>
            <a:picLocks noChangeAspect="1"/>
          </p:cNvPicPr>
          <p:nvPr/>
        </p:nvPicPr>
        <p:blipFill>
          <a:blip r:embed="rId4"/>
          <a:stretch>
            <a:fillRect/>
          </a:stretch>
        </p:blipFill>
        <p:spPr>
          <a:xfrm>
            <a:off x="905274" y="707849"/>
            <a:ext cx="1014564" cy="1496482"/>
          </a:xfrm>
          <a:prstGeom prst="rect">
            <a:avLst/>
          </a:prstGeom>
        </p:spPr>
      </p:pic>
      <p:pic>
        <p:nvPicPr>
          <p:cNvPr id="72" name="Picture 71"/>
          <p:cNvPicPr>
            <a:picLocks noChangeAspect="1"/>
          </p:cNvPicPr>
          <p:nvPr/>
        </p:nvPicPr>
        <p:blipFill>
          <a:blip r:embed="rId5"/>
          <a:stretch>
            <a:fillRect/>
          </a:stretch>
        </p:blipFill>
        <p:spPr>
          <a:xfrm>
            <a:off x="3871714" y="707849"/>
            <a:ext cx="1313524" cy="1517120"/>
          </a:xfrm>
          <a:prstGeom prst="rect">
            <a:avLst/>
          </a:prstGeom>
        </p:spPr>
      </p:pic>
      <p:pic>
        <p:nvPicPr>
          <p:cNvPr id="73" name="Picture 72"/>
          <p:cNvPicPr>
            <a:picLocks noChangeAspect="1"/>
          </p:cNvPicPr>
          <p:nvPr/>
        </p:nvPicPr>
        <p:blipFill>
          <a:blip r:embed="rId6"/>
          <a:stretch>
            <a:fillRect/>
          </a:stretch>
        </p:blipFill>
        <p:spPr>
          <a:xfrm>
            <a:off x="7077076" y="707849"/>
            <a:ext cx="1135187" cy="1517120"/>
          </a:xfrm>
          <a:prstGeom prst="rect">
            <a:avLst/>
          </a:prstGeom>
        </p:spPr>
      </p:pic>
      <p:sp>
        <p:nvSpPr>
          <p:cNvPr id="74" name="TextBox 73"/>
          <p:cNvSpPr txBox="1"/>
          <p:nvPr/>
        </p:nvSpPr>
        <p:spPr>
          <a:xfrm>
            <a:off x="1104898" y="274141"/>
            <a:ext cx="581184" cy="369332"/>
          </a:xfrm>
          <a:prstGeom prst="rect">
            <a:avLst/>
          </a:prstGeom>
          <a:noFill/>
        </p:spPr>
        <p:txBody>
          <a:bodyPr wrap="none" rtlCol="0">
            <a:spAutoFit/>
          </a:bodyPr>
          <a:lstStyle/>
          <a:p>
            <a:r>
              <a:rPr lang="en-US" dirty="0" smtClean="0"/>
              <a:t>Stan</a:t>
            </a:r>
            <a:endParaRPr lang="en-US" dirty="0"/>
          </a:p>
        </p:txBody>
      </p:sp>
      <p:sp>
        <p:nvSpPr>
          <p:cNvPr id="75" name="TextBox 74"/>
          <p:cNvSpPr txBox="1"/>
          <p:nvPr/>
        </p:nvSpPr>
        <p:spPr>
          <a:xfrm>
            <a:off x="4232276" y="274141"/>
            <a:ext cx="580958" cy="369332"/>
          </a:xfrm>
          <a:prstGeom prst="rect">
            <a:avLst/>
          </a:prstGeom>
          <a:noFill/>
        </p:spPr>
        <p:txBody>
          <a:bodyPr wrap="none" rtlCol="0">
            <a:spAutoFit/>
          </a:bodyPr>
          <a:lstStyle/>
          <a:p>
            <a:r>
              <a:rPr lang="en-US" dirty="0" smtClean="0"/>
              <a:t>Kyle</a:t>
            </a:r>
            <a:endParaRPr lang="en-US" dirty="0"/>
          </a:p>
        </p:txBody>
      </p:sp>
      <p:sp>
        <p:nvSpPr>
          <p:cNvPr id="76" name="TextBox 75"/>
          <p:cNvSpPr txBox="1"/>
          <p:nvPr/>
        </p:nvSpPr>
        <p:spPr>
          <a:xfrm>
            <a:off x="7264402" y="274526"/>
            <a:ext cx="761747" cy="369332"/>
          </a:xfrm>
          <a:prstGeom prst="rect">
            <a:avLst/>
          </a:prstGeom>
          <a:noFill/>
        </p:spPr>
        <p:txBody>
          <a:bodyPr wrap="none" rtlCol="0">
            <a:spAutoFit/>
          </a:bodyPr>
          <a:lstStyle/>
          <a:p>
            <a:r>
              <a:rPr lang="en-US" dirty="0" smtClean="0"/>
              <a:t>Kenny</a:t>
            </a:r>
            <a:endParaRPr lang="en-US" dirty="0"/>
          </a:p>
        </p:txBody>
      </p:sp>
      <p:sp>
        <p:nvSpPr>
          <p:cNvPr id="3" name="Slide Number Placeholder 2"/>
          <p:cNvSpPr>
            <a:spLocks noGrp="1"/>
          </p:cNvSpPr>
          <p:nvPr>
            <p:ph type="sldNum" sz="quarter" idx="12"/>
          </p:nvPr>
        </p:nvSpPr>
        <p:spPr/>
        <p:txBody>
          <a:bodyPr/>
          <a:lstStyle/>
          <a:p>
            <a:fld id="{8A92EBC0-2756-0B49-BBEC-14BFE17E3BFD}" type="slidenum">
              <a:rPr lang="en-US" smtClean="0"/>
              <a:t>52</a:t>
            </a:fld>
            <a:endParaRPr lang="en-US"/>
          </a:p>
        </p:txBody>
      </p:sp>
    </p:spTree>
    <p:custDataLst>
      <p:tags r:id="rId1"/>
    </p:custDataLst>
    <p:extLst>
      <p:ext uri="{BB962C8B-B14F-4D97-AF65-F5344CB8AC3E}">
        <p14:creationId xmlns:p14="http://schemas.microsoft.com/office/powerpoint/2010/main" val="2786010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5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8" grpId="0" animBg="1"/>
      <p:bldP spid="58" grpId="1" animBg="1"/>
      <p:bldP spid="2" grpId="0" animBg="1" autoUpdateAnimBg="0"/>
      <p:bldP spid="26" grpId="0" autoUpdateAnimBg="0"/>
      <p:bldP spid="27" grpId="0" autoUpdateAnimBg="0"/>
      <p:bldP spid="28" grpId="0" autoUpdateAnimBg="0"/>
      <p:bldP spid="29" grpId="0" animBg="1"/>
      <p:bldP spid="30" grpId="0" animBg="1"/>
      <p:bldP spid="31" grpId="0" autoUpdateAnimBg="0"/>
      <p:bldP spid="32" grpId="0" autoUpdateAnimBg="0"/>
      <p:bldP spid="33" grpId="0" animBg="1"/>
      <p:bldP spid="34" grpId="0" autoUpdateAnimBg="0"/>
      <p:bldP spid="35" grpId="0" autoUpdateAnimBg="0"/>
      <p:bldP spid="36" grpId="0" animBg="1"/>
      <p:bldP spid="37" grpId="0" autoUpdateAnimBg="0"/>
      <p:bldP spid="38" grpId="0" animBg="1"/>
      <p:bldP spid="39" grpId="0" animBg="1"/>
      <p:bldP spid="40" grpId="0" animBg="1"/>
      <p:bldP spid="41" grpId="0" autoUpdateAnimBg="0"/>
      <p:bldP spid="42" grpId="0" animBg="1"/>
      <p:bldP spid="43" grpId="0" autoUpdateAnimBg="0"/>
      <p:bldP spid="44" grpId="0" autoUpdateAnimBg="0"/>
      <p:bldP spid="45" grpId="0" animBg="1"/>
      <p:bldP spid="46" grpId="0" autoUpdateAnimBg="0"/>
      <p:bldP spid="47" grpId="0" animBg="1"/>
      <p:bldP spid="48" grpId="0" animBg="1"/>
      <p:bldP spid="49" grpId="0" autoUpdateAnimBg="0"/>
      <p:bldP spid="50" grpId="0" autoUpdateAnimBg="0"/>
      <p:bldP spid="51" grpId="0" animBg="1"/>
      <p:bldP spid="52" grpId="0" animBg="1"/>
      <p:bldP spid="53" grpId="0" autoUpdateAnimBg="0"/>
      <p:bldP spid="54" grpId="0" animBg="1"/>
      <p:bldP spid="55" grpId="0" animBg="1"/>
      <p:bldP spid="56" grpId="0" animBg="1"/>
      <p:bldP spid="57" grpId="0" animBg="1" autoUpdateAnimBg="0"/>
      <p:bldP spid="57" grpId="1" animBg="1" autoUpdateAnimBg="0"/>
      <p:bldP spid="60" grpId="0" animBg="1" autoUpdateAnimBg="0"/>
      <p:bldP spid="60" grpId="1" animBg="1" autoUpdateAnimBg="0"/>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08000" y="414867"/>
            <a:ext cx="8156222" cy="812799"/>
          </a:xfrm>
          <a:prstGeom prst="rect">
            <a:avLst/>
          </a:prstGeom>
        </p:spPr>
        <p:txBody>
          <a:bodyP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inion Pro"/>
                <a:cs typeface="Minion Pro"/>
              </a:rPr>
              <a:t>Distributed group chat app: Performance</a:t>
            </a:r>
            <a:endParaRPr lang="en-US" dirty="0">
              <a:latin typeface="Minion Pro"/>
              <a:cs typeface="Minion Pro"/>
            </a:endParaRPr>
          </a:p>
        </p:txBody>
      </p:sp>
      <p:pic>
        <p:nvPicPr>
          <p:cNvPr id="12" name="Picture 11"/>
          <p:cNvPicPr>
            <a:picLocks noChangeAspect="1"/>
          </p:cNvPicPr>
          <p:nvPr/>
        </p:nvPicPr>
        <p:blipFill>
          <a:blip r:embed="rId4"/>
          <a:stretch>
            <a:fillRect/>
          </a:stretch>
        </p:blipFill>
        <p:spPr>
          <a:xfrm>
            <a:off x="905274" y="1796979"/>
            <a:ext cx="1014564" cy="1496482"/>
          </a:xfrm>
          <a:prstGeom prst="rect">
            <a:avLst/>
          </a:prstGeom>
        </p:spPr>
      </p:pic>
      <p:pic>
        <p:nvPicPr>
          <p:cNvPr id="13" name="Picture 12"/>
          <p:cNvPicPr>
            <a:picLocks noChangeAspect="1"/>
          </p:cNvPicPr>
          <p:nvPr/>
        </p:nvPicPr>
        <p:blipFill>
          <a:blip r:embed="rId5"/>
          <a:stretch>
            <a:fillRect/>
          </a:stretch>
        </p:blipFill>
        <p:spPr>
          <a:xfrm>
            <a:off x="3871714" y="1796979"/>
            <a:ext cx="1313524" cy="1517120"/>
          </a:xfrm>
          <a:prstGeom prst="rect">
            <a:avLst/>
          </a:prstGeom>
        </p:spPr>
      </p:pic>
      <p:pic>
        <p:nvPicPr>
          <p:cNvPr id="14" name="Picture 13"/>
          <p:cNvPicPr>
            <a:picLocks noChangeAspect="1"/>
          </p:cNvPicPr>
          <p:nvPr/>
        </p:nvPicPr>
        <p:blipFill>
          <a:blip r:embed="rId6"/>
          <a:stretch>
            <a:fillRect/>
          </a:stretch>
        </p:blipFill>
        <p:spPr>
          <a:xfrm>
            <a:off x="7077076" y="1796979"/>
            <a:ext cx="1135187" cy="1517120"/>
          </a:xfrm>
          <a:prstGeom prst="rect">
            <a:avLst/>
          </a:prstGeom>
        </p:spPr>
      </p:pic>
      <p:sp>
        <p:nvSpPr>
          <p:cNvPr id="15" name="TextBox 14"/>
          <p:cNvSpPr txBox="1"/>
          <p:nvPr/>
        </p:nvSpPr>
        <p:spPr>
          <a:xfrm>
            <a:off x="975829" y="1370519"/>
            <a:ext cx="902811" cy="369332"/>
          </a:xfrm>
          <a:prstGeom prst="rect">
            <a:avLst/>
          </a:prstGeom>
          <a:noFill/>
        </p:spPr>
        <p:txBody>
          <a:bodyPr wrap="none" rtlCol="0">
            <a:spAutoFit/>
          </a:bodyPr>
          <a:lstStyle/>
          <a:p>
            <a:r>
              <a:rPr lang="en-US" dirty="0" smtClean="0"/>
              <a:t>US East</a:t>
            </a:r>
            <a:endParaRPr lang="en-US" dirty="0"/>
          </a:p>
        </p:txBody>
      </p:sp>
      <p:sp>
        <p:nvSpPr>
          <p:cNvPr id="16" name="TextBox 15"/>
          <p:cNvSpPr txBox="1"/>
          <p:nvPr/>
        </p:nvSpPr>
        <p:spPr>
          <a:xfrm>
            <a:off x="4232276" y="1370519"/>
            <a:ext cx="463513" cy="369332"/>
          </a:xfrm>
          <a:prstGeom prst="rect">
            <a:avLst/>
          </a:prstGeom>
          <a:noFill/>
        </p:spPr>
        <p:txBody>
          <a:bodyPr wrap="none" rtlCol="0">
            <a:spAutoFit/>
          </a:bodyPr>
          <a:lstStyle/>
          <a:p>
            <a:r>
              <a:rPr lang="en-US" dirty="0" smtClean="0"/>
              <a:t>EU</a:t>
            </a:r>
            <a:endParaRPr lang="en-US" dirty="0"/>
          </a:p>
        </p:txBody>
      </p:sp>
      <p:sp>
        <p:nvSpPr>
          <p:cNvPr id="17" name="TextBox 16"/>
          <p:cNvSpPr txBox="1"/>
          <p:nvPr/>
        </p:nvSpPr>
        <p:spPr>
          <a:xfrm>
            <a:off x="7159391" y="1370519"/>
            <a:ext cx="985140" cy="369332"/>
          </a:xfrm>
          <a:prstGeom prst="rect">
            <a:avLst/>
          </a:prstGeom>
          <a:noFill/>
        </p:spPr>
        <p:txBody>
          <a:bodyPr wrap="none" rtlCol="0">
            <a:spAutoFit/>
          </a:bodyPr>
          <a:lstStyle/>
          <a:p>
            <a:r>
              <a:rPr lang="en-US" dirty="0" smtClean="0"/>
              <a:t>US West</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05981412"/>
              </p:ext>
            </p:extLst>
          </p:nvPr>
        </p:nvGraphicFramePr>
        <p:xfrm>
          <a:off x="617679" y="3731786"/>
          <a:ext cx="8156220" cy="74168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29018200"/>
              </p:ext>
            </p:extLst>
          </p:nvPr>
        </p:nvGraphicFramePr>
        <p:xfrm>
          <a:off x="617679" y="3731786"/>
          <a:ext cx="8156220" cy="111252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r h="370840">
                <a:tc>
                  <a:txBody>
                    <a:bodyPr/>
                    <a:lstStyle/>
                    <a:p>
                      <a:pPr algn="ctr"/>
                      <a:r>
                        <a:rPr lang="en-US" dirty="0" smtClean="0"/>
                        <a:t>Unsafe </a:t>
                      </a:r>
                      <a:r>
                        <a:rPr lang="en-US" dirty="0" err="1" smtClean="0"/>
                        <a:t>Async</a:t>
                      </a:r>
                      <a:endParaRPr lang="en-US" dirty="0"/>
                    </a:p>
                  </a:txBody>
                  <a:tcPr/>
                </a:tc>
                <a:tc>
                  <a:txBody>
                    <a:bodyPr/>
                    <a:lstStyle/>
                    <a:p>
                      <a:pPr algn="r"/>
                      <a:r>
                        <a:rPr lang="en-US" dirty="0" smtClean="0"/>
                        <a:t>520</a:t>
                      </a:r>
                      <a:endParaRPr lang="en-US" dirty="0"/>
                    </a:p>
                  </a:txBody>
                  <a:tcPr/>
                </a:tc>
                <a:tc>
                  <a:txBody>
                    <a:bodyPr/>
                    <a:lstStyle/>
                    <a:p>
                      <a:pPr algn="r"/>
                      <a:r>
                        <a:rPr lang="en-US" dirty="0" smtClean="0"/>
                        <a:t>7</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82403557"/>
              </p:ext>
            </p:extLst>
          </p:nvPr>
        </p:nvGraphicFramePr>
        <p:xfrm>
          <a:off x="617679" y="3738237"/>
          <a:ext cx="8156220" cy="1483360"/>
        </p:xfrm>
        <a:graphic>
          <a:graphicData uri="http://schemas.openxmlformats.org/drawingml/2006/table">
            <a:tbl>
              <a:tblPr firstRow="1" bandRow="1">
                <a:tableStyleId>{69C7853C-536D-4A76-A0AE-DD22124D55A5}</a:tableStyleId>
              </a:tblPr>
              <a:tblGrid>
                <a:gridCol w="2718740"/>
                <a:gridCol w="2718740"/>
                <a:gridCol w="2718740"/>
              </a:tblGrid>
              <a:tr h="370840">
                <a:tc>
                  <a:txBody>
                    <a:bodyPr/>
                    <a:lstStyle/>
                    <a:p>
                      <a:pPr algn="ctr"/>
                      <a:r>
                        <a:rPr lang="en-US" dirty="0" smtClean="0">
                          <a:solidFill>
                            <a:schemeClr val="tx1"/>
                          </a:solidFill>
                        </a:rPr>
                        <a:t>Execution</a:t>
                      </a:r>
                      <a:endParaRPr lang="en-US" dirty="0">
                        <a:solidFill>
                          <a:schemeClr val="tx1"/>
                        </a:solidFill>
                      </a:endParaRPr>
                    </a:p>
                  </a:txBody>
                  <a:tcPr/>
                </a:tc>
                <a:tc>
                  <a:txBody>
                    <a:bodyPr/>
                    <a:lstStyle/>
                    <a:p>
                      <a:pPr algn="ctr"/>
                      <a:r>
                        <a:rPr lang="en-US" dirty="0" smtClean="0">
                          <a:solidFill>
                            <a:schemeClr val="tx1"/>
                          </a:solidFill>
                        </a:rPr>
                        <a:t>Avg.</a:t>
                      </a:r>
                      <a:r>
                        <a:rPr lang="en-US" baseline="0" dirty="0" smtClean="0">
                          <a:solidFill>
                            <a:schemeClr val="tx1"/>
                          </a:solidFill>
                        </a:rPr>
                        <a:t> time (</a:t>
                      </a:r>
                      <a:r>
                        <a:rPr lang="en-US" baseline="0" dirty="0" err="1" smtClean="0">
                          <a:solidFill>
                            <a:schemeClr val="tx1"/>
                          </a:solidFill>
                        </a:rPr>
                        <a:t>ms</a:t>
                      </a:r>
                      <a:r>
                        <a:rPr lang="en-US" baseline="0"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Errors (per1000 </a:t>
                      </a:r>
                      <a:r>
                        <a:rPr lang="en-US" dirty="0" err="1" smtClean="0">
                          <a:solidFill>
                            <a:schemeClr val="tx1"/>
                          </a:solidFill>
                        </a:rPr>
                        <a:t>iters</a:t>
                      </a:r>
                      <a:r>
                        <a:rPr lang="en-US" dirty="0" smtClean="0">
                          <a:solidFill>
                            <a:schemeClr val="tx1"/>
                          </a:solidFill>
                        </a:rPr>
                        <a:t>)</a:t>
                      </a:r>
                      <a:endParaRPr lang="en-US" dirty="0">
                        <a:solidFill>
                          <a:schemeClr val="tx1"/>
                        </a:solidFill>
                      </a:endParaRPr>
                    </a:p>
                  </a:txBody>
                  <a:tcPr/>
                </a:tc>
              </a:tr>
              <a:tr h="370840">
                <a:tc>
                  <a:txBody>
                    <a:bodyPr/>
                    <a:lstStyle/>
                    <a:p>
                      <a:pPr algn="ctr"/>
                      <a:r>
                        <a:rPr lang="en-US" dirty="0" smtClean="0"/>
                        <a:t>Sync</a:t>
                      </a:r>
                      <a:endParaRPr lang="en-US" dirty="0"/>
                    </a:p>
                  </a:txBody>
                  <a:tcPr/>
                </a:tc>
                <a:tc>
                  <a:txBody>
                    <a:bodyPr/>
                    <a:lstStyle/>
                    <a:p>
                      <a:pPr algn="r"/>
                      <a:r>
                        <a:rPr lang="en-US" dirty="0" smtClean="0"/>
                        <a:t>1540</a:t>
                      </a:r>
                      <a:endParaRPr lang="en-US" dirty="0"/>
                    </a:p>
                  </a:txBody>
                  <a:tcPr/>
                </a:tc>
                <a:tc>
                  <a:txBody>
                    <a:bodyPr/>
                    <a:lstStyle/>
                    <a:p>
                      <a:pPr algn="r"/>
                      <a:r>
                        <a:rPr lang="en-US" dirty="0" smtClean="0"/>
                        <a:t>0</a:t>
                      </a:r>
                      <a:endParaRPr lang="en-US" dirty="0"/>
                    </a:p>
                  </a:txBody>
                  <a:tcPr/>
                </a:tc>
              </a:tr>
              <a:tr h="370840">
                <a:tc>
                  <a:txBody>
                    <a:bodyPr/>
                    <a:lstStyle/>
                    <a:p>
                      <a:pPr algn="ctr"/>
                      <a:r>
                        <a:rPr lang="en-US" dirty="0" smtClean="0"/>
                        <a:t>Unsafe </a:t>
                      </a:r>
                      <a:r>
                        <a:rPr lang="en-US" dirty="0" err="1" smtClean="0"/>
                        <a:t>Async</a:t>
                      </a:r>
                      <a:endParaRPr lang="en-US" dirty="0"/>
                    </a:p>
                  </a:txBody>
                  <a:tcPr/>
                </a:tc>
                <a:tc>
                  <a:txBody>
                    <a:bodyPr/>
                    <a:lstStyle/>
                    <a:p>
                      <a:pPr algn="r"/>
                      <a:r>
                        <a:rPr lang="en-US" dirty="0" smtClean="0"/>
                        <a:t>520</a:t>
                      </a:r>
                      <a:endParaRPr lang="en-US" dirty="0"/>
                    </a:p>
                  </a:txBody>
                  <a:tcPr/>
                </a:tc>
                <a:tc>
                  <a:txBody>
                    <a:bodyPr/>
                    <a:lstStyle/>
                    <a:p>
                      <a:pPr algn="r"/>
                      <a:r>
                        <a:rPr lang="en-US" dirty="0" smtClean="0"/>
                        <a:t>7</a:t>
                      </a:r>
                      <a:endParaRPr lang="en-US" dirty="0"/>
                    </a:p>
                  </a:txBody>
                  <a:tcPr/>
                </a:tc>
              </a:tr>
              <a:tr h="370840">
                <a:tc>
                  <a:txBody>
                    <a:bodyPr/>
                    <a:lstStyle/>
                    <a:p>
                      <a:pPr algn="ctr"/>
                      <a:r>
                        <a:rPr lang="en-US" dirty="0" smtClean="0"/>
                        <a:t>Safe </a:t>
                      </a:r>
                      <a:r>
                        <a:rPr lang="en-US" dirty="0" err="1" smtClean="0"/>
                        <a:t>Async</a:t>
                      </a:r>
                      <a:r>
                        <a:rPr lang="en-US" dirty="0" smtClean="0"/>
                        <a:t> (Rx-CML)</a:t>
                      </a:r>
                      <a:endParaRPr lang="en-US" dirty="0"/>
                    </a:p>
                  </a:txBody>
                  <a:tcPr/>
                </a:tc>
                <a:tc>
                  <a:txBody>
                    <a:bodyPr/>
                    <a:lstStyle/>
                    <a:p>
                      <a:pPr algn="r"/>
                      <a:r>
                        <a:rPr lang="en-US" dirty="0" smtClean="0"/>
                        <a:t>533</a:t>
                      </a:r>
                      <a:endParaRPr lang="en-US" dirty="0"/>
                    </a:p>
                  </a:txBody>
                  <a:tcPr/>
                </a:tc>
                <a:tc>
                  <a:txBody>
                    <a:bodyPr/>
                    <a:lstStyle/>
                    <a:p>
                      <a:pPr algn="r"/>
                      <a:r>
                        <a:rPr lang="en-US" dirty="0" smtClean="0"/>
                        <a:t>0</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8A92EBC0-2756-0B49-BBEC-14BFE17E3BFD}" type="slidenum">
              <a:rPr lang="en-US" smtClean="0"/>
              <a:t>53</a:t>
            </a:fld>
            <a:endParaRPr lang="en-US"/>
          </a:p>
        </p:txBody>
      </p:sp>
    </p:spTree>
    <p:custDataLst>
      <p:tags r:id="rId1"/>
    </p:custDataLst>
    <p:extLst>
      <p:ext uri="{BB962C8B-B14F-4D97-AF65-F5344CB8AC3E}">
        <p14:creationId xmlns:p14="http://schemas.microsoft.com/office/powerpoint/2010/main" val="106247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Contracts</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54</a:t>
            </a:fld>
            <a:endParaRPr lang="en-US"/>
          </a:p>
        </p:txBody>
      </p:sp>
      <p:pic>
        <p:nvPicPr>
          <p:cNvPr id="9" name="Picture 8"/>
          <p:cNvPicPr>
            <a:picLocks noChangeAspect="1"/>
          </p:cNvPicPr>
          <p:nvPr/>
        </p:nvPicPr>
        <p:blipFill>
          <a:blip r:embed="rId2"/>
          <a:stretch>
            <a:fillRect/>
          </a:stretch>
        </p:blipFill>
        <p:spPr>
          <a:xfrm>
            <a:off x="644402" y="2218267"/>
            <a:ext cx="8042398" cy="1896523"/>
          </a:xfrm>
          <a:prstGeom prst="rect">
            <a:avLst/>
          </a:prstGeom>
        </p:spPr>
      </p:pic>
    </p:spTree>
    <p:extLst>
      <p:ext uri="{BB962C8B-B14F-4D97-AF65-F5344CB8AC3E}">
        <p14:creationId xmlns:p14="http://schemas.microsoft.com/office/powerpoint/2010/main" val="3797016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Evaluation: Bank Account</a:t>
            </a:r>
            <a:endParaRPr lang="en-US" dirty="0"/>
          </a:p>
        </p:txBody>
      </p:sp>
      <p:sp>
        <p:nvSpPr>
          <p:cNvPr id="4" name="Slide Number Placeholder 3"/>
          <p:cNvSpPr>
            <a:spLocks noGrp="1"/>
          </p:cNvSpPr>
          <p:nvPr>
            <p:ph type="sldNum" sz="quarter" idx="12"/>
          </p:nvPr>
        </p:nvSpPr>
        <p:spPr/>
        <p:txBody>
          <a:bodyPr/>
          <a:lstStyle/>
          <a:p>
            <a:fld id="{8A92EBC0-2756-0B49-BBEC-14BFE17E3BFD}" type="slidenum">
              <a:rPr lang="en-US" smtClean="0"/>
              <a:t>55</a:t>
            </a:fld>
            <a:endParaRPr lang="en-US"/>
          </a:p>
        </p:txBody>
      </p:sp>
      <p:sp>
        <p:nvSpPr>
          <p:cNvPr id="6" name="Content Placeholder 2"/>
          <p:cNvSpPr>
            <a:spLocks noGrp="1"/>
          </p:cNvSpPr>
          <p:nvPr>
            <p:ph idx="1"/>
          </p:nvPr>
        </p:nvSpPr>
        <p:spPr>
          <a:xfrm>
            <a:off x="457200" y="3707871"/>
            <a:ext cx="8229600" cy="2648479"/>
          </a:xfrm>
        </p:spPr>
        <p:txBody>
          <a:bodyPr>
            <a:normAutofit/>
          </a:bodyPr>
          <a:lstStyle/>
          <a:p>
            <a:r>
              <a:rPr lang="en-US" sz="2400" dirty="0" smtClean="0"/>
              <a:t>1DC replication, 1024 clients</a:t>
            </a:r>
          </a:p>
          <a:p>
            <a:pPr lvl="1"/>
            <a:r>
              <a:rPr lang="en-US" sz="2000" dirty="0" err="1" smtClean="0"/>
              <a:t>Quelea</a:t>
            </a:r>
            <a:r>
              <a:rPr lang="en-US" sz="2000" dirty="0" smtClean="0"/>
              <a:t> had 40%(139%) lower(higher) latency(throughput) than SC</a:t>
            </a:r>
            <a:endParaRPr lang="en-US" dirty="0" smtClean="0"/>
          </a:p>
          <a:p>
            <a:r>
              <a:rPr lang="en-US" sz="2400" dirty="0" smtClean="0"/>
              <a:t>2DC replication, 1024 clients</a:t>
            </a:r>
          </a:p>
          <a:p>
            <a:pPr lvl="1"/>
            <a:r>
              <a:rPr lang="en-US" sz="2000" dirty="0" err="1" smtClean="0"/>
              <a:t>Quelea</a:t>
            </a:r>
            <a:r>
              <a:rPr lang="en-US" sz="2000" dirty="0" smtClean="0"/>
              <a:t> had 86%(618%) lower(higher) latency(throughput) than SC</a:t>
            </a:r>
          </a:p>
          <a:p>
            <a:pPr lvl="1"/>
            <a:endParaRPr lang="en-US" sz="2400" dirty="0"/>
          </a:p>
        </p:txBody>
      </p:sp>
      <p:pic>
        <p:nvPicPr>
          <p:cNvPr id="3" name="Picture 2" descr="Screen Shot 2014-11-27 at 3.1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267" y="1109549"/>
            <a:ext cx="6853766" cy="2463383"/>
          </a:xfrm>
          <a:prstGeom prst="rect">
            <a:avLst/>
          </a:prstGeom>
        </p:spPr>
      </p:pic>
    </p:spTree>
    <p:extLst>
      <p:ext uri="{BB962C8B-B14F-4D97-AF65-F5344CB8AC3E}">
        <p14:creationId xmlns:p14="http://schemas.microsoft.com/office/powerpoint/2010/main" val="265244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04862"/>
          </a:xfrm>
        </p:spPr>
        <p:txBody>
          <a:bodyPr/>
          <a:lstStyle/>
          <a:p>
            <a:r>
              <a:rPr lang="en-US" dirty="0" smtClean="0"/>
              <a:t>Prelim Milestones (1)</a:t>
            </a:r>
            <a:endParaRPr lang="en-US" dirty="0"/>
          </a:p>
        </p:txBody>
      </p:sp>
      <p:sp>
        <p:nvSpPr>
          <p:cNvPr id="3" name="Content Placeholder 2"/>
          <p:cNvSpPr>
            <a:spLocks noGrp="1"/>
          </p:cNvSpPr>
          <p:nvPr>
            <p:ph idx="1"/>
          </p:nvPr>
        </p:nvSpPr>
        <p:spPr>
          <a:xfrm>
            <a:off x="457200" y="829733"/>
            <a:ext cx="8229600" cy="6028267"/>
          </a:xfrm>
        </p:spPr>
        <p:txBody>
          <a:bodyPr>
            <a:noAutofit/>
          </a:bodyPr>
          <a:lstStyle/>
          <a:p>
            <a:r>
              <a:rPr lang="en-US" sz="2400" dirty="0"/>
              <a:t>Theory</a:t>
            </a:r>
          </a:p>
          <a:p>
            <a:pPr lvl="1"/>
            <a:r>
              <a:rPr lang="en-US" sz="1800" dirty="0"/>
              <a:t>Static semantics of RDT specification language</a:t>
            </a:r>
          </a:p>
          <a:p>
            <a:pPr lvl="1"/>
            <a:r>
              <a:rPr lang="en-US" sz="1800" dirty="0"/>
              <a:t>Axiomatic Execution</a:t>
            </a:r>
          </a:p>
          <a:p>
            <a:pPr lvl="2"/>
            <a:r>
              <a:rPr lang="en-US" sz="1600" dirty="0"/>
              <a:t>Semantics of RDT specification</a:t>
            </a:r>
          </a:p>
          <a:p>
            <a:pPr lvl="2"/>
            <a:r>
              <a:rPr lang="en-US" sz="1600" dirty="0"/>
              <a:t>Semantics of consistency strengthening </a:t>
            </a:r>
            <a:r>
              <a:rPr lang="en-US" sz="1600" dirty="0" smtClean="0"/>
              <a:t>operations</a:t>
            </a:r>
            <a:endParaRPr lang="en-US" sz="1600" dirty="0"/>
          </a:p>
          <a:p>
            <a:pPr lvl="2"/>
            <a:r>
              <a:rPr lang="en-US" sz="1600" dirty="0"/>
              <a:t>Well-</a:t>
            </a:r>
            <a:r>
              <a:rPr lang="en-US" sz="1600" dirty="0" err="1"/>
              <a:t>formedness</a:t>
            </a:r>
            <a:r>
              <a:rPr lang="en-US" sz="1600" dirty="0"/>
              <a:t> definition</a:t>
            </a:r>
          </a:p>
          <a:p>
            <a:r>
              <a:rPr lang="en-US" sz="2400" dirty="0"/>
              <a:t>Prototype Implementation</a:t>
            </a:r>
          </a:p>
          <a:p>
            <a:pPr lvl="1"/>
            <a:r>
              <a:rPr lang="en-US" sz="1800" dirty="0"/>
              <a:t>RDT specification DSL on top of Haskell</a:t>
            </a:r>
          </a:p>
          <a:p>
            <a:pPr lvl="1"/>
            <a:r>
              <a:rPr lang="en-US" sz="1800" dirty="0"/>
              <a:t>RDT spec compiler that generates</a:t>
            </a:r>
          </a:p>
          <a:p>
            <a:pPr lvl="2"/>
            <a:r>
              <a:rPr lang="en-US" sz="1600" dirty="0"/>
              <a:t>Server-side RDT implementation</a:t>
            </a:r>
          </a:p>
          <a:p>
            <a:pPr lvl="2"/>
            <a:r>
              <a:rPr lang="en-US" sz="1600" dirty="0"/>
              <a:t>Client-side operation library</a:t>
            </a:r>
          </a:p>
          <a:p>
            <a:pPr lvl="1"/>
            <a:r>
              <a:rPr lang="en-US" sz="1800" dirty="0"/>
              <a:t>Prototype data store (over Cloud Haskell)</a:t>
            </a:r>
          </a:p>
          <a:p>
            <a:pPr lvl="2"/>
            <a:r>
              <a:rPr lang="en-US" sz="1600" dirty="0"/>
              <a:t>Objects fully replicated at each replica</a:t>
            </a:r>
          </a:p>
          <a:p>
            <a:pPr lvl="2"/>
            <a:r>
              <a:rPr lang="en-US" sz="1600" dirty="0"/>
              <a:t>Ability to spawn replicas across different availability zones</a:t>
            </a:r>
          </a:p>
          <a:p>
            <a:pPr lvl="2"/>
            <a:r>
              <a:rPr lang="en-US" sz="1600" dirty="0"/>
              <a:t>No fault tolerance (Orthogonal concern)</a:t>
            </a:r>
          </a:p>
          <a:p>
            <a:pPr lvl="2"/>
            <a:r>
              <a:rPr lang="en-US" sz="1600" dirty="0" smtClean="0"/>
              <a:t>Trace </a:t>
            </a:r>
            <a:r>
              <a:rPr lang="en-US" sz="1600" dirty="0"/>
              <a:t>compression</a:t>
            </a:r>
          </a:p>
          <a:p>
            <a:pPr lvl="3"/>
            <a:r>
              <a:rPr lang="en-US" sz="1400" dirty="0"/>
              <a:t>Request explicit GC operation from the RDT </a:t>
            </a:r>
            <a:r>
              <a:rPr lang="en-US" sz="1400" dirty="0" err="1"/>
              <a:t>implementor</a:t>
            </a:r>
            <a:endParaRPr lang="en-US" sz="1400" dirty="0"/>
          </a:p>
          <a:p>
            <a:pPr lvl="2"/>
            <a:r>
              <a:rPr lang="en-US" sz="1600" dirty="0" smtClean="0"/>
              <a:t>Implementation of stronger eventual consistency operations</a:t>
            </a:r>
            <a:endParaRPr lang="en-US" sz="1800" dirty="0"/>
          </a:p>
        </p:txBody>
      </p:sp>
      <p:sp>
        <p:nvSpPr>
          <p:cNvPr id="4" name="Slide Number Placeholder 3"/>
          <p:cNvSpPr>
            <a:spLocks noGrp="1"/>
          </p:cNvSpPr>
          <p:nvPr>
            <p:ph type="sldNum" sz="quarter" idx="12"/>
          </p:nvPr>
        </p:nvSpPr>
        <p:spPr/>
        <p:txBody>
          <a:bodyPr/>
          <a:lstStyle/>
          <a:p>
            <a:fld id="{8A92EBC0-2756-0B49-BBEC-14BFE17E3BFD}" type="slidenum">
              <a:rPr lang="en-US" smtClean="0"/>
              <a:t>56</a:t>
            </a:fld>
            <a:endParaRPr lang="en-US"/>
          </a:p>
        </p:txBody>
      </p:sp>
      <p:sp>
        <p:nvSpPr>
          <p:cNvPr id="5" name="Right Brace 4"/>
          <p:cNvSpPr/>
          <p:nvPr/>
        </p:nvSpPr>
        <p:spPr>
          <a:xfrm>
            <a:off x="5757333" y="829733"/>
            <a:ext cx="795867" cy="211666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501041" y="812800"/>
            <a:ext cx="678186" cy="628453"/>
          </a:xfrm>
          <a:prstGeom prst="rect">
            <a:avLst/>
          </a:prstGeom>
        </p:spPr>
      </p:pic>
      <p:sp>
        <p:nvSpPr>
          <p:cNvPr id="8" name="Right Brace 7"/>
          <p:cNvSpPr/>
          <p:nvPr/>
        </p:nvSpPr>
        <p:spPr>
          <a:xfrm>
            <a:off x="6553200" y="3115733"/>
            <a:ext cx="795867" cy="3454400"/>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7840134" y="3422452"/>
            <a:ext cx="678186" cy="628453"/>
          </a:xfrm>
          <a:prstGeom prst="rect">
            <a:avLst/>
          </a:prstGeom>
        </p:spPr>
      </p:pic>
      <p:sp>
        <p:nvSpPr>
          <p:cNvPr id="10" name="TextBox 9"/>
          <p:cNvSpPr txBox="1"/>
          <p:nvPr/>
        </p:nvSpPr>
        <p:spPr>
          <a:xfrm>
            <a:off x="6909793" y="1493973"/>
            <a:ext cx="1860681" cy="1477328"/>
          </a:xfrm>
          <a:prstGeom prst="rect">
            <a:avLst/>
          </a:prstGeom>
          <a:noFill/>
        </p:spPr>
        <p:txBody>
          <a:bodyPr wrap="none" rtlCol="0">
            <a:spAutoFit/>
          </a:bodyPr>
          <a:lstStyle/>
          <a:p>
            <a:pPr algn="ctr"/>
            <a:r>
              <a:rPr lang="en-US" dirty="0" smtClean="0"/>
              <a:t>Operational </a:t>
            </a:r>
          </a:p>
          <a:p>
            <a:pPr algn="ctr"/>
            <a:r>
              <a:rPr lang="en-US" dirty="0" smtClean="0"/>
              <a:t>semantics</a:t>
            </a:r>
          </a:p>
          <a:p>
            <a:pPr algn="ctr"/>
            <a:r>
              <a:rPr lang="en-US" dirty="0" smtClean="0"/>
              <a:t>+ </a:t>
            </a:r>
          </a:p>
          <a:p>
            <a:pPr algn="ctr"/>
            <a:r>
              <a:rPr lang="en-US" dirty="0" smtClean="0"/>
              <a:t>Coordination-free </a:t>
            </a:r>
          </a:p>
          <a:p>
            <a:pPr algn="ctr"/>
            <a:r>
              <a:rPr lang="en-US" dirty="0" smtClean="0"/>
              <a:t>transactions!</a:t>
            </a:r>
            <a:endParaRPr lang="en-US" dirty="0"/>
          </a:p>
        </p:txBody>
      </p:sp>
      <p:sp>
        <p:nvSpPr>
          <p:cNvPr id="11" name="TextBox 10"/>
          <p:cNvSpPr txBox="1"/>
          <p:nvPr/>
        </p:nvSpPr>
        <p:spPr>
          <a:xfrm>
            <a:off x="7368085" y="4237173"/>
            <a:ext cx="1691163" cy="923330"/>
          </a:xfrm>
          <a:prstGeom prst="rect">
            <a:avLst/>
          </a:prstGeom>
          <a:noFill/>
        </p:spPr>
        <p:txBody>
          <a:bodyPr wrap="none" rtlCol="0">
            <a:spAutoFit/>
          </a:bodyPr>
          <a:lstStyle/>
          <a:p>
            <a:pPr algn="ctr"/>
            <a:r>
              <a:rPr lang="en-US" dirty="0" smtClean="0"/>
              <a:t>Full-fledged </a:t>
            </a:r>
          </a:p>
          <a:p>
            <a:pPr algn="ctr"/>
            <a:r>
              <a:rPr lang="en-US" dirty="0" smtClean="0"/>
              <a:t>Implementation</a:t>
            </a:r>
          </a:p>
          <a:p>
            <a:pPr algn="ctr"/>
            <a:r>
              <a:rPr lang="en-US" dirty="0" smtClean="0"/>
              <a:t>On Cassandra</a:t>
            </a:r>
            <a:endParaRPr lang="en-US" dirty="0"/>
          </a:p>
        </p:txBody>
      </p:sp>
      <p:cxnSp>
        <p:nvCxnSpPr>
          <p:cNvPr id="13" name="Curved Connector 12"/>
          <p:cNvCxnSpPr>
            <a:endCxn id="11" idx="2"/>
          </p:cNvCxnSpPr>
          <p:nvPr/>
        </p:nvCxnSpPr>
        <p:spPr>
          <a:xfrm flipV="1">
            <a:off x="5029200" y="5160503"/>
            <a:ext cx="3184467" cy="427497"/>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70196" y="5740400"/>
            <a:ext cx="1886942" cy="369332"/>
          </a:xfrm>
          <a:prstGeom prst="rect">
            <a:avLst/>
          </a:prstGeom>
          <a:noFill/>
        </p:spPr>
        <p:txBody>
          <a:bodyPr wrap="none" rtlCol="0">
            <a:spAutoFit/>
          </a:bodyPr>
          <a:lstStyle/>
          <a:p>
            <a:r>
              <a:rPr lang="en-US" dirty="0" err="1" smtClean="0"/>
              <a:t>Quelea</a:t>
            </a:r>
            <a:r>
              <a:rPr lang="en-US" dirty="0" smtClean="0"/>
              <a:t> Shim layer</a:t>
            </a:r>
            <a:endParaRPr lang="en-US" dirty="0"/>
          </a:p>
        </p:txBody>
      </p:sp>
      <p:cxnSp>
        <p:nvCxnSpPr>
          <p:cNvPr id="17" name="Straight Arrow Connector 16"/>
          <p:cNvCxnSpPr>
            <a:endCxn id="15" idx="1"/>
          </p:cNvCxnSpPr>
          <p:nvPr/>
        </p:nvCxnSpPr>
        <p:spPr>
          <a:xfrm flipV="1">
            <a:off x="6553200" y="5925066"/>
            <a:ext cx="716996" cy="4312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91926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804862"/>
          </a:xfrm>
        </p:spPr>
        <p:txBody>
          <a:bodyPr/>
          <a:lstStyle/>
          <a:p>
            <a:r>
              <a:rPr lang="en-US" dirty="0" smtClean="0"/>
              <a:t>Prelim Milestones (2)</a:t>
            </a:r>
            <a:endParaRPr lang="en-US" dirty="0"/>
          </a:p>
        </p:txBody>
      </p:sp>
      <p:sp>
        <p:nvSpPr>
          <p:cNvPr id="3" name="Content Placeholder 2"/>
          <p:cNvSpPr>
            <a:spLocks noGrp="1"/>
          </p:cNvSpPr>
          <p:nvPr>
            <p:ph idx="1"/>
          </p:nvPr>
        </p:nvSpPr>
        <p:spPr>
          <a:xfrm>
            <a:off x="457200" y="829733"/>
            <a:ext cx="8229600" cy="6028267"/>
          </a:xfrm>
        </p:spPr>
        <p:txBody>
          <a:bodyPr>
            <a:noAutofit/>
          </a:bodyPr>
          <a:lstStyle/>
          <a:p>
            <a:r>
              <a:rPr lang="en-US" sz="2400" dirty="0" smtClean="0"/>
              <a:t>Evaluation</a:t>
            </a:r>
          </a:p>
          <a:p>
            <a:pPr lvl="1"/>
            <a:r>
              <a:rPr lang="en-US" sz="2000" dirty="0" smtClean="0"/>
              <a:t>Comparison </a:t>
            </a:r>
            <a:r>
              <a:rPr lang="en-US" sz="2000" dirty="0"/>
              <a:t>to Cloud Haskell</a:t>
            </a:r>
          </a:p>
          <a:p>
            <a:pPr lvl="1"/>
            <a:r>
              <a:rPr lang="en-US" sz="2000" dirty="0"/>
              <a:t>Comparison to Self </a:t>
            </a:r>
            <a:endParaRPr lang="en-US" sz="2000" dirty="0" smtClean="0"/>
          </a:p>
          <a:p>
            <a:pPr lvl="1"/>
            <a:r>
              <a:rPr lang="en-US" sz="2000" dirty="0" smtClean="0"/>
              <a:t>Benchmarks</a:t>
            </a:r>
          </a:p>
          <a:p>
            <a:pPr lvl="2"/>
            <a:r>
              <a:rPr lang="en-US" sz="1600" dirty="0" smtClean="0"/>
              <a:t>YCSB</a:t>
            </a:r>
          </a:p>
          <a:p>
            <a:pPr lvl="2"/>
            <a:r>
              <a:rPr lang="en-US" sz="1600" dirty="0" smtClean="0"/>
              <a:t>OLTP</a:t>
            </a:r>
            <a:endParaRPr lang="en-US" sz="1600" dirty="0"/>
          </a:p>
          <a:p>
            <a:r>
              <a:rPr lang="en-US" sz="2400" dirty="0"/>
              <a:t>Program Analysis for RDT </a:t>
            </a:r>
            <a:r>
              <a:rPr lang="en-US" sz="2400" dirty="0" smtClean="0"/>
              <a:t>Specification</a:t>
            </a:r>
            <a:r>
              <a:rPr lang="en-US" sz="1600" dirty="0"/>
              <a:t> </a:t>
            </a:r>
          </a:p>
          <a:p>
            <a:pPr lvl="1"/>
            <a:r>
              <a:rPr lang="en-US" sz="1800" dirty="0" smtClean="0"/>
              <a:t>Deriving </a:t>
            </a:r>
            <a:r>
              <a:rPr lang="en-US" sz="1800" dirty="0"/>
              <a:t>minimal consistency from application-level invariants</a:t>
            </a:r>
          </a:p>
          <a:p>
            <a:pPr lvl="2"/>
            <a:r>
              <a:rPr lang="en-US" sz="1600" dirty="0"/>
              <a:t>Given an invariant over the RDT, what is the minimal consistency annotation required on the RDT operations to preserve the invariant over all executions?</a:t>
            </a:r>
          </a:p>
          <a:p>
            <a:pPr lvl="1"/>
            <a:r>
              <a:rPr lang="en-US" sz="1800" dirty="0" smtClean="0"/>
              <a:t>Proving </a:t>
            </a:r>
            <a:r>
              <a:rPr lang="en-US" sz="1800" dirty="0"/>
              <a:t>soundness of </a:t>
            </a:r>
            <a:r>
              <a:rPr lang="en-US" sz="1800" dirty="0" smtClean="0"/>
              <a:t>analysis</a:t>
            </a:r>
            <a:endParaRPr lang="en-US" sz="1800" dirty="0"/>
          </a:p>
        </p:txBody>
      </p:sp>
      <p:sp>
        <p:nvSpPr>
          <p:cNvPr id="4" name="Slide Number Placeholder 3"/>
          <p:cNvSpPr>
            <a:spLocks noGrp="1"/>
          </p:cNvSpPr>
          <p:nvPr>
            <p:ph type="sldNum" sz="quarter" idx="12"/>
          </p:nvPr>
        </p:nvSpPr>
        <p:spPr/>
        <p:txBody>
          <a:bodyPr/>
          <a:lstStyle/>
          <a:p>
            <a:fld id="{8A92EBC0-2756-0B49-BBEC-14BFE17E3BFD}" type="slidenum">
              <a:rPr lang="en-US" smtClean="0"/>
              <a:t>57</a:t>
            </a:fld>
            <a:endParaRPr lang="en-US"/>
          </a:p>
        </p:txBody>
      </p:sp>
      <p:cxnSp>
        <p:nvCxnSpPr>
          <p:cNvPr id="7" name="Straight Connector 6"/>
          <p:cNvCxnSpPr/>
          <p:nvPr/>
        </p:nvCxnSpPr>
        <p:spPr>
          <a:xfrm>
            <a:off x="2827867" y="1388533"/>
            <a:ext cx="1574800" cy="152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640567" y="926868"/>
            <a:ext cx="3065788" cy="1015663"/>
          </a:xfrm>
          <a:prstGeom prst="rect">
            <a:avLst/>
          </a:prstGeom>
          <a:noFill/>
        </p:spPr>
        <p:txBody>
          <a:bodyPr wrap="none" rtlCol="0">
            <a:spAutoFit/>
          </a:bodyPr>
          <a:lstStyle/>
          <a:p>
            <a:pPr algn="ctr"/>
            <a:r>
              <a:rPr lang="en-US" sz="2400" i="1" dirty="0" smtClean="0"/>
              <a:t>Cassandra!</a:t>
            </a:r>
          </a:p>
          <a:p>
            <a:pPr algn="ctr"/>
            <a:r>
              <a:rPr lang="en-US" dirty="0" err="1" smtClean="0"/>
              <a:t>Quelea</a:t>
            </a:r>
            <a:r>
              <a:rPr lang="en-US" dirty="0" smtClean="0"/>
              <a:t> within </a:t>
            </a:r>
          </a:p>
          <a:p>
            <a:pPr algn="ctr"/>
            <a:r>
              <a:rPr lang="en-US" dirty="0" smtClean="0"/>
              <a:t>30%(20%) latency(throughput)</a:t>
            </a:r>
            <a:endParaRPr lang="en-US" dirty="0"/>
          </a:p>
        </p:txBody>
      </p:sp>
      <p:sp>
        <p:nvSpPr>
          <p:cNvPr id="9" name="Right Brace 8"/>
          <p:cNvSpPr/>
          <p:nvPr/>
        </p:nvSpPr>
        <p:spPr>
          <a:xfrm>
            <a:off x="2827867" y="2070668"/>
            <a:ext cx="475801" cy="89746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3345934" y="2048933"/>
            <a:ext cx="4301177" cy="923330"/>
          </a:xfrm>
          <a:prstGeom prst="rect">
            <a:avLst/>
          </a:prstGeom>
          <a:noFill/>
        </p:spPr>
        <p:txBody>
          <a:bodyPr wrap="none" rtlCol="0">
            <a:spAutoFit/>
          </a:bodyPr>
          <a:lstStyle/>
          <a:p>
            <a:pPr marL="285750" indent="-285750">
              <a:buFont typeface="Arial"/>
              <a:buChar char="•"/>
            </a:pPr>
            <a:r>
              <a:rPr lang="en-US" dirty="0" err="1" smtClean="0"/>
              <a:t>RuBIS</a:t>
            </a:r>
            <a:r>
              <a:rPr lang="en-US" dirty="0" smtClean="0"/>
              <a:t> auction benchmark, Shopping Cart</a:t>
            </a:r>
          </a:p>
          <a:p>
            <a:pPr marL="285750" indent="-285750">
              <a:buFont typeface="Arial"/>
              <a:buChar char="•"/>
            </a:pPr>
            <a:r>
              <a:rPr lang="en-US" dirty="0" err="1" smtClean="0"/>
              <a:t>Twissandra</a:t>
            </a:r>
            <a:r>
              <a:rPr lang="en-US" dirty="0" smtClean="0"/>
              <a:t> (twitter clone)</a:t>
            </a:r>
          </a:p>
          <a:p>
            <a:pPr marL="285750" indent="-285750">
              <a:buFont typeface="Arial"/>
              <a:buChar char="•"/>
            </a:pPr>
            <a:r>
              <a:rPr lang="en-US" dirty="0" smtClean="0"/>
              <a:t>Bank account, Concurrent shopping list … </a:t>
            </a:r>
          </a:p>
        </p:txBody>
      </p:sp>
      <p:sp>
        <p:nvSpPr>
          <p:cNvPr id="11" name="Right Brace 10"/>
          <p:cNvSpPr/>
          <p:nvPr/>
        </p:nvSpPr>
        <p:spPr>
          <a:xfrm>
            <a:off x="8042500" y="3395138"/>
            <a:ext cx="475801" cy="1134533"/>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3511114" y="4748034"/>
            <a:ext cx="3724096" cy="1015663"/>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a:buChar char="•"/>
            </a:pPr>
            <a:r>
              <a:rPr lang="en-US" sz="2000" dirty="0" smtClean="0"/>
              <a:t>Contracts </a:t>
            </a:r>
          </a:p>
          <a:p>
            <a:pPr marL="285750" indent="-285750">
              <a:buFont typeface="Arial"/>
              <a:buChar char="•"/>
            </a:pPr>
            <a:r>
              <a:rPr lang="en-US" sz="2000" dirty="0" smtClean="0"/>
              <a:t>Analysis through Z3 SMT solver</a:t>
            </a:r>
          </a:p>
          <a:p>
            <a:pPr marL="285750" indent="-285750">
              <a:buFont typeface="Arial"/>
              <a:buChar char="•"/>
            </a:pPr>
            <a:r>
              <a:rPr lang="en-US" sz="2000" dirty="0" smtClean="0"/>
              <a:t>Soundness proof</a:t>
            </a:r>
          </a:p>
        </p:txBody>
      </p:sp>
      <p:cxnSp>
        <p:nvCxnSpPr>
          <p:cNvPr id="14" name="Curved Connector 13"/>
          <p:cNvCxnSpPr>
            <a:stCxn id="11" idx="1"/>
            <a:endCxn id="12" idx="3"/>
          </p:cNvCxnSpPr>
          <p:nvPr/>
        </p:nvCxnSpPr>
        <p:spPr>
          <a:xfrm rot="10800000" flipV="1">
            <a:off x="7235211" y="3962404"/>
            <a:ext cx="1283091" cy="129346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9495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5433557" y="3337663"/>
            <a:ext cx="3710444" cy="3506226"/>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sp>
        <p:nvSpPr>
          <p:cNvPr id="18" name="Freeform 17"/>
          <p:cNvSpPr/>
          <p:nvPr/>
        </p:nvSpPr>
        <p:spPr>
          <a:xfrm rot="11018464">
            <a:off x="100966" y="-202446"/>
            <a:ext cx="3136691" cy="4058279"/>
          </a:xfrm>
          <a:custGeom>
            <a:avLst/>
            <a:gdLst>
              <a:gd name="connsiteX0" fmla="*/ 0 w 4078111"/>
              <a:gd name="connsiteY0" fmla="*/ 3668889 h 3668889"/>
              <a:gd name="connsiteX1" fmla="*/ 1016000 w 4078111"/>
              <a:gd name="connsiteY1" fmla="*/ 1298222 h 3668889"/>
              <a:gd name="connsiteX2" fmla="*/ 4078111 w 4078111"/>
              <a:gd name="connsiteY2" fmla="*/ 0 h 3668889"/>
            </a:gdLst>
            <a:ahLst/>
            <a:cxnLst>
              <a:cxn ang="0">
                <a:pos x="connsiteX0" y="connsiteY0"/>
              </a:cxn>
              <a:cxn ang="0">
                <a:pos x="connsiteX1" y="connsiteY1"/>
              </a:cxn>
              <a:cxn ang="0">
                <a:pos x="connsiteX2" y="connsiteY2"/>
              </a:cxn>
            </a:cxnLst>
            <a:rect l="l" t="t" r="r" b="b"/>
            <a:pathLst>
              <a:path w="4078111" h="3668889">
                <a:moveTo>
                  <a:pt x="0" y="3668889"/>
                </a:moveTo>
                <a:cubicBezTo>
                  <a:pt x="168157" y="2789296"/>
                  <a:pt x="336315" y="1909703"/>
                  <a:pt x="1016000" y="1298222"/>
                </a:cubicBezTo>
                <a:cubicBezTo>
                  <a:pt x="1695685" y="686740"/>
                  <a:pt x="3497204" y="159926"/>
                  <a:pt x="4078111" y="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nion Pro"/>
              <a:cs typeface="Minion Pro"/>
            </a:endParaRPr>
          </a:p>
        </p:txBody>
      </p:sp>
      <p:pic>
        <p:nvPicPr>
          <p:cNvPr id="21" name="Picture 20"/>
          <p:cNvPicPr>
            <a:picLocks noChangeAspect="1"/>
          </p:cNvPicPr>
          <p:nvPr/>
        </p:nvPicPr>
        <p:blipFill>
          <a:blip r:embed="rId3"/>
          <a:stretch>
            <a:fillRect/>
          </a:stretch>
        </p:blipFill>
        <p:spPr>
          <a:xfrm>
            <a:off x="647250" y="304824"/>
            <a:ext cx="1515916" cy="1515916"/>
          </a:xfrm>
          <a:prstGeom prst="rect">
            <a:avLst/>
          </a:prstGeom>
        </p:spPr>
      </p:pic>
      <p:sp>
        <p:nvSpPr>
          <p:cNvPr id="22" name="TextBox 21"/>
          <p:cNvSpPr txBox="1"/>
          <p:nvPr/>
        </p:nvSpPr>
        <p:spPr>
          <a:xfrm>
            <a:off x="337443" y="1729997"/>
            <a:ext cx="2082834" cy="646331"/>
          </a:xfrm>
          <a:prstGeom prst="rect">
            <a:avLst/>
          </a:prstGeom>
          <a:noFill/>
        </p:spPr>
        <p:txBody>
          <a:bodyPr wrap="none" rtlCol="0">
            <a:spAutoFit/>
          </a:bodyPr>
          <a:lstStyle/>
          <a:p>
            <a:pPr algn="ctr"/>
            <a:r>
              <a:rPr lang="en-US" dirty="0" smtClean="0">
                <a:latin typeface="Minion Pro"/>
                <a:cs typeface="Minion Pro"/>
              </a:rPr>
              <a:t>Safe and scalable </a:t>
            </a:r>
          </a:p>
          <a:p>
            <a:pPr algn="ctr"/>
            <a:r>
              <a:rPr lang="en-US" dirty="0" smtClean="0">
                <a:latin typeface="Minion Pro"/>
                <a:cs typeface="Minion Pro"/>
              </a:rPr>
              <a:t>concurrent program</a:t>
            </a:r>
            <a:endParaRPr lang="en-US" dirty="0">
              <a:latin typeface="Minion Pro"/>
              <a:cs typeface="Minion Pro"/>
            </a:endParaRPr>
          </a:p>
        </p:txBody>
      </p:sp>
      <p:pic>
        <p:nvPicPr>
          <p:cNvPr id="6" name="Picture 5" descr="wooden_brid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68" y="3274943"/>
            <a:ext cx="2744811" cy="1837208"/>
          </a:xfrm>
          <a:prstGeom prst="rect">
            <a:avLst/>
          </a:prstGeom>
        </p:spPr>
      </p:pic>
      <p:pic>
        <p:nvPicPr>
          <p:cNvPr id="33" name="Picture 32" descr="Shark-F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06261"/>
            <a:ext cx="1616830" cy="787529"/>
          </a:xfrm>
          <a:prstGeom prst="rect">
            <a:avLst/>
          </a:prstGeom>
        </p:spPr>
      </p:pic>
      <p:sp>
        <p:nvSpPr>
          <p:cNvPr id="34" name="TextBox 33"/>
          <p:cNvSpPr txBox="1"/>
          <p:nvPr/>
        </p:nvSpPr>
        <p:spPr>
          <a:xfrm>
            <a:off x="254417" y="5393408"/>
            <a:ext cx="1107996" cy="646331"/>
          </a:xfrm>
          <a:prstGeom prst="rect">
            <a:avLst/>
          </a:prstGeom>
          <a:noFill/>
        </p:spPr>
        <p:txBody>
          <a:bodyPr wrap="none" rtlCol="0">
            <a:spAutoFit/>
          </a:bodyPr>
          <a:lstStyle/>
          <a:p>
            <a:pPr algn="ctr"/>
            <a:r>
              <a:rPr lang="en-US" dirty="0" smtClean="0">
                <a:latin typeface="Minion Pro"/>
                <a:cs typeface="Minion Pro"/>
              </a:rPr>
              <a:t>Atomicity </a:t>
            </a:r>
          </a:p>
          <a:p>
            <a:r>
              <a:rPr lang="en-US" dirty="0" smtClean="0">
                <a:latin typeface="Minion Pro"/>
                <a:cs typeface="Minion Pro"/>
              </a:rPr>
              <a:t>violations</a:t>
            </a:r>
            <a:endParaRPr lang="en-US" dirty="0">
              <a:latin typeface="Minion Pro"/>
              <a:cs typeface="Minion Pro"/>
            </a:endParaRPr>
          </a:p>
        </p:txBody>
      </p:sp>
      <p:pic>
        <p:nvPicPr>
          <p:cNvPr id="35" name="Picture 34" descr="Shark-F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345" y="5688212"/>
            <a:ext cx="1616830" cy="787529"/>
          </a:xfrm>
          <a:prstGeom prst="rect">
            <a:avLst/>
          </a:prstGeom>
        </p:spPr>
      </p:pic>
      <p:sp>
        <p:nvSpPr>
          <p:cNvPr id="36" name="TextBox 35"/>
          <p:cNvSpPr txBox="1"/>
          <p:nvPr/>
        </p:nvSpPr>
        <p:spPr>
          <a:xfrm>
            <a:off x="1455540" y="6475359"/>
            <a:ext cx="1153238" cy="369332"/>
          </a:xfrm>
          <a:prstGeom prst="rect">
            <a:avLst/>
          </a:prstGeom>
          <a:noFill/>
        </p:spPr>
        <p:txBody>
          <a:bodyPr wrap="none" rtlCol="0">
            <a:spAutoFit/>
          </a:bodyPr>
          <a:lstStyle/>
          <a:p>
            <a:r>
              <a:rPr lang="en-US" dirty="0" smtClean="0">
                <a:latin typeface="Minion Pro"/>
                <a:cs typeface="Minion Pro"/>
              </a:rPr>
              <a:t>Deadlocks</a:t>
            </a:r>
            <a:endParaRPr lang="en-US" dirty="0">
              <a:latin typeface="Minion Pro"/>
              <a:cs typeface="Minion Pro"/>
            </a:endParaRPr>
          </a:p>
        </p:txBody>
      </p:sp>
      <p:pic>
        <p:nvPicPr>
          <p:cNvPr id="37" name="Picture 36" descr="Shark-F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1947" y="1382399"/>
            <a:ext cx="1616830" cy="787529"/>
          </a:xfrm>
          <a:prstGeom prst="rect">
            <a:avLst/>
          </a:prstGeom>
        </p:spPr>
      </p:pic>
      <p:pic>
        <p:nvPicPr>
          <p:cNvPr id="29" name="Picture 28"/>
          <p:cNvPicPr>
            <a:picLocks noChangeAspect="1"/>
          </p:cNvPicPr>
          <p:nvPr/>
        </p:nvPicPr>
        <p:blipFill>
          <a:blip r:embed="rId6"/>
          <a:stretch>
            <a:fillRect/>
          </a:stretch>
        </p:blipFill>
        <p:spPr>
          <a:xfrm>
            <a:off x="7338450" y="3804400"/>
            <a:ext cx="1058656" cy="1307751"/>
          </a:xfrm>
          <a:prstGeom prst="rect">
            <a:avLst/>
          </a:prstGeom>
        </p:spPr>
      </p:pic>
      <p:sp>
        <p:nvSpPr>
          <p:cNvPr id="30" name="Line Callout 2 29"/>
          <p:cNvSpPr/>
          <p:nvPr/>
        </p:nvSpPr>
        <p:spPr>
          <a:xfrm>
            <a:off x="5962885" y="2694916"/>
            <a:ext cx="1580951" cy="695210"/>
          </a:xfrm>
          <a:prstGeom prst="borderCallout2">
            <a:avLst>
              <a:gd name="adj1" fmla="val 18750"/>
              <a:gd name="adj2" fmla="val -8333"/>
              <a:gd name="adj3" fmla="val 18750"/>
              <a:gd name="adj4" fmla="val -16667"/>
              <a:gd name="adj5" fmla="val 128288"/>
              <a:gd name="adj6" fmla="val -427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Minion Pro"/>
                <a:cs typeface="Minion Pro"/>
              </a:rPr>
              <a:t>Strong Consistency</a:t>
            </a:r>
            <a:endParaRPr lang="en-US" sz="2000" dirty="0">
              <a:latin typeface="Minion Pro"/>
              <a:cs typeface="Minion Pro"/>
            </a:endParaRPr>
          </a:p>
        </p:txBody>
      </p:sp>
      <p:sp>
        <p:nvSpPr>
          <p:cNvPr id="31" name="TextBox 30"/>
          <p:cNvSpPr txBox="1"/>
          <p:nvPr/>
        </p:nvSpPr>
        <p:spPr>
          <a:xfrm>
            <a:off x="4375142" y="2169546"/>
            <a:ext cx="1259882" cy="369332"/>
          </a:xfrm>
          <a:prstGeom prst="rect">
            <a:avLst/>
          </a:prstGeom>
          <a:noFill/>
        </p:spPr>
        <p:txBody>
          <a:bodyPr wrap="none" rtlCol="0">
            <a:spAutoFit/>
          </a:bodyPr>
          <a:lstStyle/>
          <a:p>
            <a:r>
              <a:rPr lang="en-US" dirty="0" smtClean="0">
                <a:latin typeface="Minion Pro"/>
                <a:cs typeface="Minion Pro"/>
              </a:rPr>
              <a:t>Data  Races </a:t>
            </a:r>
            <a:endParaRPr lang="en-US" dirty="0">
              <a:latin typeface="Minion Pro"/>
              <a:cs typeface="Minion Pro"/>
            </a:endParaRPr>
          </a:p>
        </p:txBody>
      </p:sp>
      <p:sp>
        <p:nvSpPr>
          <p:cNvPr id="46" name="Line Callout 2 45"/>
          <p:cNvSpPr/>
          <p:nvPr/>
        </p:nvSpPr>
        <p:spPr>
          <a:xfrm>
            <a:off x="2685789" y="4779078"/>
            <a:ext cx="2898339" cy="1272746"/>
          </a:xfrm>
          <a:prstGeom prst="borderCallout2">
            <a:avLst>
              <a:gd name="adj1" fmla="val -8809"/>
              <a:gd name="adj2" fmla="val 62241"/>
              <a:gd name="adj3" fmla="val -33307"/>
              <a:gd name="adj4" fmla="val 62630"/>
              <a:gd name="adj5" fmla="val -47493"/>
              <a:gd name="adj6" fmla="val 73928"/>
            </a:avLst>
          </a:prstGeom>
        </p:spPr>
        <p:style>
          <a:lnRef idx="1">
            <a:schemeClr val="accent3"/>
          </a:lnRef>
          <a:fillRef idx="2">
            <a:schemeClr val="accent3"/>
          </a:fillRef>
          <a:effectRef idx="1">
            <a:schemeClr val="accent3"/>
          </a:effectRef>
          <a:fontRef idx="minor">
            <a:schemeClr val="dk1"/>
          </a:fontRef>
        </p:style>
        <p:txBody>
          <a:bodyPr lIns="91440" tIns="0" rIns="0" bIns="0" rtlCol="0" anchor="t" anchorCtr="0"/>
          <a:lstStyle/>
          <a:p>
            <a:pPr algn="ctr"/>
            <a:r>
              <a:rPr lang="en-US" sz="2000" b="1" dirty="0" err="1" smtClean="0">
                <a:latin typeface="Minion Pro"/>
                <a:cs typeface="Minion Pro"/>
              </a:rPr>
              <a:t>Impl</a:t>
            </a:r>
            <a:r>
              <a:rPr lang="en-US" sz="2000" b="1" dirty="0" smtClean="0">
                <a:latin typeface="Minion Pro"/>
                <a:cs typeface="Minion Pro"/>
              </a:rPr>
              <a:t>. </a:t>
            </a:r>
            <a:r>
              <a:rPr lang="en-US" sz="2000" b="1" dirty="0" err="1" smtClean="0">
                <a:latin typeface="Minion Pro"/>
                <a:cs typeface="Minion Pro"/>
              </a:rPr>
              <a:t>Mech</a:t>
            </a:r>
            <a:r>
              <a:rPr lang="en-US" sz="2000" b="1" dirty="0" smtClean="0">
                <a:latin typeface="Minion Pro"/>
                <a:cs typeface="Minion Pro"/>
              </a:rPr>
              <a:t>:</a:t>
            </a:r>
          </a:p>
          <a:p>
            <a:pPr algn="ctr"/>
            <a:r>
              <a:rPr lang="en-US" sz="2000" dirty="0" smtClean="0">
                <a:latin typeface="Minion Pro"/>
                <a:cs typeface="Minion Pro"/>
              </a:rPr>
              <a:t>H/W cache coherence, consensus, atomic broadcast, distributed locks</a:t>
            </a:r>
            <a:endParaRPr lang="en-US" sz="2000" dirty="0">
              <a:latin typeface="Minion Pro"/>
              <a:cs typeface="Minion Pro"/>
            </a:endParaRPr>
          </a:p>
        </p:txBody>
      </p:sp>
      <p:sp>
        <p:nvSpPr>
          <p:cNvPr id="3" name="Rounded Rectangular Callout 2"/>
          <p:cNvSpPr/>
          <p:nvPr/>
        </p:nvSpPr>
        <p:spPr>
          <a:xfrm>
            <a:off x="2163166" y="3804400"/>
            <a:ext cx="1379987" cy="576061"/>
          </a:xfrm>
          <a:prstGeom prst="wedgeRoundRectCallout">
            <a:avLst>
              <a:gd name="adj1" fmla="val 54857"/>
              <a:gd name="adj2" fmla="val 9039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latin typeface="Minion Pro"/>
                <a:cs typeface="Minion Pro"/>
              </a:rPr>
              <a:t>bottleneck</a:t>
            </a:r>
            <a:r>
              <a:rPr lang="en-US" i="1" dirty="0" smtClean="0">
                <a:latin typeface="Minion Pro"/>
                <a:cs typeface="Minion Pro"/>
              </a:rPr>
              <a:t>!</a:t>
            </a:r>
            <a:endParaRPr lang="en-US" i="1" dirty="0">
              <a:latin typeface="Minion Pro"/>
              <a:cs typeface="Minion Pro"/>
            </a:endParaRPr>
          </a:p>
        </p:txBody>
      </p:sp>
      <p:pic>
        <p:nvPicPr>
          <p:cNvPr id="47" name="Picture 46"/>
          <p:cNvPicPr>
            <a:picLocks noChangeAspect="1"/>
          </p:cNvPicPr>
          <p:nvPr/>
        </p:nvPicPr>
        <p:blipFill>
          <a:blip r:embed="rId7"/>
          <a:stretch>
            <a:fillRect/>
          </a:stretch>
        </p:blipFill>
        <p:spPr>
          <a:xfrm>
            <a:off x="5995647" y="5179429"/>
            <a:ext cx="348958" cy="348958"/>
          </a:xfrm>
          <a:prstGeom prst="rect">
            <a:avLst/>
          </a:prstGeom>
        </p:spPr>
      </p:pic>
      <p:pic>
        <p:nvPicPr>
          <p:cNvPr id="48" name="Picture 47"/>
          <p:cNvPicPr>
            <a:picLocks noChangeAspect="1"/>
          </p:cNvPicPr>
          <p:nvPr/>
        </p:nvPicPr>
        <p:blipFill>
          <a:blip r:embed="rId7"/>
          <a:stretch>
            <a:fillRect/>
          </a:stretch>
        </p:blipFill>
        <p:spPr>
          <a:xfrm>
            <a:off x="6376440" y="5179429"/>
            <a:ext cx="348958" cy="348958"/>
          </a:xfrm>
          <a:prstGeom prst="rect">
            <a:avLst/>
          </a:prstGeom>
        </p:spPr>
      </p:pic>
      <p:pic>
        <p:nvPicPr>
          <p:cNvPr id="49" name="Picture 48"/>
          <p:cNvPicPr>
            <a:picLocks noChangeAspect="1"/>
          </p:cNvPicPr>
          <p:nvPr/>
        </p:nvPicPr>
        <p:blipFill>
          <a:blip r:embed="rId7"/>
          <a:stretch>
            <a:fillRect/>
          </a:stretch>
        </p:blipFill>
        <p:spPr>
          <a:xfrm>
            <a:off x="6757233" y="5179429"/>
            <a:ext cx="348958" cy="348958"/>
          </a:xfrm>
          <a:prstGeom prst="rect">
            <a:avLst/>
          </a:prstGeom>
        </p:spPr>
      </p:pic>
      <p:pic>
        <p:nvPicPr>
          <p:cNvPr id="50" name="Picture 49"/>
          <p:cNvPicPr>
            <a:picLocks noChangeAspect="1"/>
          </p:cNvPicPr>
          <p:nvPr/>
        </p:nvPicPr>
        <p:blipFill>
          <a:blip r:embed="rId7"/>
          <a:stretch>
            <a:fillRect/>
          </a:stretch>
        </p:blipFill>
        <p:spPr>
          <a:xfrm>
            <a:off x="7138026" y="5179429"/>
            <a:ext cx="348958" cy="348958"/>
          </a:xfrm>
          <a:prstGeom prst="rect">
            <a:avLst/>
          </a:prstGeom>
        </p:spPr>
      </p:pic>
      <p:pic>
        <p:nvPicPr>
          <p:cNvPr id="51" name="Picture 50"/>
          <p:cNvPicPr>
            <a:picLocks noChangeAspect="1"/>
          </p:cNvPicPr>
          <p:nvPr/>
        </p:nvPicPr>
        <p:blipFill>
          <a:blip r:embed="rId7"/>
          <a:stretch>
            <a:fillRect/>
          </a:stretch>
        </p:blipFill>
        <p:spPr>
          <a:xfrm>
            <a:off x="7518819" y="5179429"/>
            <a:ext cx="348958" cy="348958"/>
          </a:xfrm>
          <a:prstGeom prst="rect">
            <a:avLst/>
          </a:prstGeom>
        </p:spPr>
      </p:pic>
      <p:pic>
        <p:nvPicPr>
          <p:cNvPr id="52" name="Picture 51"/>
          <p:cNvPicPr>
            <a:picLocks noChangeAspect="1"/>
          </p:cNvPicPr>
          <p:nvPr/>
        </p:nvPicPr>
        <p:blipFill>
          <a:blip r:embed="rId7"/>
          <a:stretch>
            <a:fillRect/>
          </a:stretch>
        </p:blipFill>
        <p:spPr>
          <a:xfrm>
            <a:off x="7899612" y="5179429"/>
            <a:ext cx="348958" cy="348958"/>
          </a:xfrm>
          <a:prstGeom prst="rect">
            <a:avLst/>
          </a:prstGeom>
        </p:spPr>
      </p:pic>
      <p:pic>
        <p:nvPicPr>
          <p:cNvPr id="53" name="Picture 52"/>
          <p:cNvPicPr>
            <a:picLocks noChangeAspect="1"/>
          </p:cNvPicPr>
          <p:nvPr/>
        </p:nvPicPr>
        <p:blipFill>
          <a:blip r:embed="rId7"/>
          <a:stretch>
            <a:fillRect/>
          </a:stretch>
        </p:blipFill>
        <p:spPr>
          <a:xfrm>
            <a:off x="8280405" y="5179429"/>
            <a:ext cx="348958" cy="348958"/>
          </a:xfrm>
          <a:prstGeom prst="rect">
            <a:avLst/>
          </a:prstGeom>
        </p:spPr>
      </p:pic>
      <p:pic>
        <p:nvPicPr>
          <p:cNvPr id="54" name="Picture 53"/>
          <p:cNvPicPr>
            <a:picLocks noChangeAspect="1"/>
          </p:cNvPicPr>
          <p:nvPr/>
        </p:nvPicPr>
        <p:blipFill>
          <a:blip r:embed="rId7"/>
          <a:stretch>
            <a:fillRect/>
          </a:stretch>
        </p:blipFill>
        <p:spPr>
          <a:xfrm>
            <a:off x="8661197" y="5179429"/>
            <a:ext cx="348958" cy="348958"/>
          </a:xfrm>
          <a:prstGeom prst="rect">
            <a:avLst/>
          </a:prstGeom>
        </p:spPr>
      </p:pic>
      <p:pic>
        <p:nvPicPr>
          <p:cNvPr id="55" name="Picture 54"/>
          <p:cNvPicPr>
            <a:picLocks noChangeAspect="1"/>
          </p:cNvPicPr>
          <p:nvPr/>
        </p:nvPicPr>
        <p:blipFill>
          <a:blip r:embed="rId7"/>
          <a:stretch>
            <a:fillRect/>
          </a:stretch>
        </p:blipFill>
        <p:spPr>
          <a:xfrm>
            <a:off x="5995647" y="5528387"/>
            <a:ext cx="348958" cy="348958"/>
          </a:xfrm>
          <a:prstGeom prst="rect">
            <a:avLst/>
          </a:prstGeom>
        </p:spPr>
      </p:pic>
      <p:pic>
        <p:nvPicPr>
          <p:cNvPr id="56" name="Picture 55"/>
          <p:cNvPicPr>
            <a:picLocks noChangeAspect="1"/>
          </p:cNvPicPr>
          <p:nvPr/>
        </p:nvPicPr>
        <p:blipFill>
          <a:blip r:embed="rId7"/>
          <a:stretch>
            <a:fillRect/>
          </a:stretch>
        </p:blipFill>
        <p:spPr>
          <a:xfrm>
            <a:off x="6376440" y="5528387"/>
            <a:ext cx="348958" cy="348958"/>
          </a:xfrm>
          <a:prstGeom prst="rect">
            <a:avLst/>
          </a:prstGeom>
        </p:spPr>
      </p:pic>
      <p:pic>
        <p:nvPicPr>
          <p:cNvPr id="57" name="Picture 56"/>
          <p:cNvPicPr>
            <a:picLocks noChangeAspect="1"/>
          </p:cNvPicPr>
          <p:nvPr/>
        </p:nvPicPr>
        <p:blipFill>
          <a:blip r:embed="rId7"/>
          <a:stretch>
            <a:fillRect/>
          </a:stretch>
        </p:blipFill>
        <p:spPr>
          <a:xfrm>
            <a:off x="6757233" y="5528387"/>
            <a:ext cx="348958" cy="348958"/>
          </a:xfrm>
          <a:prstGeom prst="rect">
            <a:avLst/>
          </a:prstGeom>
        </p:spPr>
      </p:pic>
      <p:pic>
        <p:nvPicPr>
          <p:cNvPr id="58" name="Picture 57"/>
          <p:cNvPicPr>
            <a:picLocks noChangeAspect="1"/>
          </p:cNvPicPr>
          <p:nvPr/>
        </p:nvPicPr>
        <p:blipFill>
          <a:blip r:embed="rId7"/>
          <a:stretch>
            <a:fillRect/>
          </a:stretch>
        </p:blipFill>
        <p:spPr>
          <a:xfrm>
            <a:off x="7138026" y="5528387"/>
            <a:ext cx="348958" cy="348958"/>
          </a:xfrm>
          <a:prstGeom prst="rect">
            <a:avLst/>
          </a:prstGeom>
        </p:spPr>
      </p:pic>
      <p:pic>
        <p:nvPicPr>
          <p:cNvPr id="59" name="Picture 58"/>
          <p:cNvPicPr>
            <a:picLocks noChangeAspect="1"/>
          </p:cNvPicPr>
          <p:nvPr/>
        </p:nvPicPr>
        <p:blipFill>
          <a:blip r:embed="rId7"/>
          <a:stretch>
            <a:fillRect/>
          </a:stretch>
        </p:blipFill>
        <p:spPr>
          <a:xfrm>
            <a:off x="7518819" y="5528387"/>
            <a:ext cx="348958" cy="348958"/>
          </a:xfrm>
          <a:prstGeom prst="rect">
            <a:avLst/>
          </a:prstGeom>
        </p:spPr>
      </p:pic>
      <p:pic>
        <p:nvPicPr>
          <p:cNvPr id="60" name="Picture 59"/>
          <p:cNvPicPr>
            <a:picLocks noChangeAspect="1"/>
          </p:cNvPicPr>
          <p:nvPr/>
        </p:nvPicPr>
        <p:blipFill>
          <a:blip r:embed="rId7"/>
          <a:stretch>
            <a:fillRect/>
          </a:stretch>
        </p:blipFill>
        <p:spPr>
          <a:xfrm>
            <a:off x="7899612" y="5528387"/>
            <a:ext cx="348958" cy="348958"/>
          </a:xfrm>
          <a:prstGeom prst="rect">
            <a:avLst/>
          </a:prstGeom>
        </p:spPr>
      </p:pic>
      <p:pic>
        <p:nvPicPr>
          <p:cNvPr id="61" name="Picture 60"/>
          <p:cNvPicPr>
            <a:picLocks noChangeAspect="1"/>
          </p:cNvPicPr>
          <p:nvPr/>
        </p:nvPicPr>
        <p:blipFill>
          <a:blip r:embed="rId7"/>
          <a:stretch>
            <a:fillRect/>
          </a:stretch>
        </p:blipFill>
        <p:spPr>
          <a:xfrm>
            <a:off x="8280405" y="5528387"/>
            <a:ext cx="348958" cy="348958"/>
          </a:xfrm>
          <a:prstGeom prst="rect">
            <a:avLst/>
          </a:prstGeom>
        </p:spPr>
      </p:pic>
      <p:pic>
        <p:nvPicPr>
          <p:cNvPr id="62" name="Picture 61"/>
          <p:cNvPicPr>
            <a:picLocks noChangeAspect="1"/>
          </p:cNvPicPr>
          <p:nvPr/>
        </p:nvPicPr>
        <p:blipFill>
          <a:blip r:embed="rId7"/>
          <a:stretch>
            <a:fillRect/>
          </a:stretch>
        </p:blipFill>
        <p:spPr>
          <a:xfrm>
            <a:off x="8661197" y="5528387"/>
            <a:ext cx="348958" cy="348958"/>
          </a:xfrm>
          <a:prstGeom prst="rect">
            <a:avLst/>
          </a:prstGeom>
        </p:spPr>
      </p:pic>
      <p:pic>
        <p:nvPicPr>
          <p:cNvPr id="63" name="Picture 62"/>
          <p:cNvPicPr>
            <a:picLocks noChangeAspect="1"/>
          </p:cNvPicPr>
          <p:nvPr/>
        </p:nvPicPr>
        <p:blipFill>
          <a:blip r:embed="rId7"/>
          <a:stretch>
            <a:fillRect/>
          </a:stretch>
        </p:blipFill>
        <p:spPr>
          <a:xfrm>
            <a:off x="5995647" y="5877345"/>
            <a:ext cx="348958" cy="348958"/>
          </a:xfrm>
          <a:prstGeom prst="rect">
            <a:avLst/>
          </a:prstGeom>
        </p:spPr>
      </p:pic>
      <p:pic>
        <p:nvPicPr>
          <p:cNvPr id="64" name="Picture 63"/>
          <p:cNvPicPr>
            <a:picLocks noChangeAspect="1"/>
          </p:cNvPicPr>
          <p:nvPr/>
        </p:nvPicPr>
        <p:blipFill>
          <a:blip r:embed="rId7"/>
          <a:stretch>
            <a:fillRect/>
          </a:stretch>
        </p:blipFill>
        <p:spPr>
          <a:xfrm>
            <a:off x="6376440" y="5877345"/>
            <a:ext cx="348958" cy="348958"/>
          </a:xfrm>
          <a:prstGeom prst="rect">
            <a:avLst/>
          </a:prstGeom>
        </p:spPr>
      </p:pic>
      <p:pic>
        <p:nvPicPr>
          <p:cNvPr id="65" name="Picture 64"/>
          <p:cNvPicPr>
            <a:picLocks noChangeAspect="1"/>
          </p:cNvPicPr>
          <p:nvPr/>
        </p:nvPicPr>
        <p:blipFill>
          <a:blip r:embed="rId7"/>
          <a:stretch>
            <a:fillRect/>
          </a:stretch>
        </p:blipFill>
        <p:spPr>
          <a:xfrm>
            <a:off x="6757233" y="5877345"/>
            <a:ext cx="348958" cy="348958"/>
          </a:xfrm>
          <a:prstGeom prst="rect">
            <a:avLst/>
          </a:prstGeom>
        </p:spPr>
      </p:pic>
      <p:pic>
        <p:nvPicPr>
          <p:cNvPr id="66" name="Picture 65"/>
          <p:cNvPicPr>
            <a:picLocks noChangeAspect="1"/>
          </p:cNvPicPr>
          <p:nvPr/>
        </p:nvPicPr>
        <p:blipFill>
          <a:blip r:embed="rId7"/>
          <a:stretch>
            <a:fillRect/>
          </a:stretch>
        </p:blipFill>
        <p:spPr>
          <a:xfrm>
            <a:off x="7138026" y="5877345"/>
            <a:ext cx="348958" cy="348958"/>
          </a:xfrm>
          <a:prstGeom prst="rect">
            <a:avLst/>
          </a:prstGeom>
        </p:spPr>
      </p:pic>
      <p:pic>
        <p:nvPicPr>
          <p:cNvPr id="67" name="Picture 66"/>
          <p:cNvPicPr>
            <a:picLocks noChangeAspect="1"/>
          </p:cNvPicPr>
          <p:nvPr/>
        </p:nvPicPr>
        <p:blipFill>
          <a:blip r:embed="rId7"/>
          <a:stretch>
            <a:fillRect/>
          </a:stretch>
        </p:blipFill>
        <p:spPr>
          <a:xfrm>
            <a:off x="7518819" y="5877345"/>
            <a:ext cx="348958" cy="348958"/>
          </a:xfrm>
          <a:prstGeom prst="rect">
            <a:avLst/>
          </a:prstGeom>
        </p:spPr>
      </p:pic>
      <p:pic>
        <p:nvPicPr>
          <p:cNvPr id="68" name="Picture 67"/>
          <p:cNvPicPr>
            <a:picLocks noChangeAspect="1"/>
          </p:cNvPicPr>
          <p:nvPr/>
        </p:nvPicPr>
        <p:blipFill>
          <a:blip r:embed="rId7"/>
          <a:stretch>
            <a:fillRect/>
          </a:stretch>
        </p:blipFill>
        <p:spPr>
          <a:xfrm>
            <a:off x="7899612" y="5877345"/>
            <a:ext cx="348958" cy="348958"/>
          </a:xfrm>
          <a:prstGeom prst="rect">
            <a:avLst/>
          </a:prstGeom>
        </p:spPr>
      </p:pic>
      <p:pic>
        <p:nvPicPr>
          <p:cNvPr id="69" name="Picture 68"/>
          <p:cNvPicPr>
            <a:picLocks noChangeAspect="1"/>
          </p:cNvPicPr>
          <p:nvPr/>
        </p:nvPicPr>
        <p:blipFill>
          <a:blip r:embed="rId7"/>
          <a:stretch>
            <a:fillRect/>
          </a:stretch>
        </p:blipFill>
        <p:spPr>
          <a:xfrm>
            <a:off x="8280405" y="5877345"/>
            <a:ext cx="348958" cy="348958"/>
          </a:xfrm>
          <a:prstGeom prst="rect">
            <a:avLst/>
          </a:prstGeom>
        </p:spPr>
      </p:pic>
      <p:pic>
        <p:nvPicPr>
          <p:cNvPr id="70" name="Picture 69"/>
          <p:cNvPicPr>
            <a:picLocks noChangeAspect="1"/>
          </p:cNvPicPr>
          <p:nvPr/>
        </p:nvPicPr>
        <p:blipFill>
          <a:blip r:embed="rId7"/>
          <a:stretch>
            <a:fillRect/>
          </a:stretch>
        </p:blipFill>
        <p:spPr>
          <a:xfrm>
            <a:off x="8661197" y="5877345"/>
            <a:ext cx="348958" cy="348958"/>
          </a:xfrm>
          <a:prstGeom prst="rect">
            <a:avLst/>
          </a:prstGeom>
        </p:spPr>
      </p:pic>
      <p:pic>
        <p:nvPicPr>
          <p:cNvPr id="71" name="Picture 70"/>
          <p:cNvPicPr>
            <a:picLocks noChangeAspect="1"/>
          </p:cNvPicPr>
          <p:nvPr/>
        </p:nvPicPr>
        <p:blipFill>
          <a:blip r:embed="rId7"/>
          <a:stretch>
            <a:fillRect/>
          </a:stretch>
        </p:blipFill>
        <p:spPr>
          <a:xfrm>
            <a:off x="6002977" y="6204224"/>
            <a:ext cx="348958" cy="348958"/>
          </a:xfrm>
          <a:prstGeom prst="rect">
            <a:avLst/>
          </a:prstGeom>
        </p:spPr>
      </p:pic>
      <p:pic>
        <p:nvPicPr>
          <p:cNvPr id="72" name="Picture 71"/>
          <p:cNvPicPr>
            <a:picLocks noChangeAspect="1"/>
          </p:cNvPicPr>
          <p:nvPr/>
        </p:nvPicPr>
        <p:blipFill>
          <a:blip r:embed="rId7"/>
          <a:stretch>
            <a:fillRect/>
          </a:stretch>
        </p:blipFill>
        <p:spPr>
          <a:xfrm>
            <a:off x="6383770" y="6204224"/>
            <a:ext cx="348958" cy="348958"/>
          </a:xfrm>
          <a:prstGeom prst="rect">
            <a:avLst/>
          </a:prstGeom>
        </p:spPr>
      </p:pic>
      <p:pic>
        <p:nvPicPr>
          <p:cNvPr id="73" name="Picture 72"/>
          <p:cNvPicPr>
            <a:picLocks noChangeAspect="1"/>
          </p:cNvPicPr>
          <p:nvPr/>
        </p:nvPicPr>
        <p:blipFill>
          <a:blip r:embed="rId7"/>
          <a:stretch>
            <a:fillRect/>
          </a:stretch>
        </p:blipFill>
        <p:spPr>
          <a:xfrm>
            <a:off x="6764563" y="6204224"/>
            <a:ext cx="348958" cy="348958"/>
          </a:xfrm>
          <a:prstGeom prst="rect">
            <a:avLst/>
          </a:prstGeom>
        </p:spPr>
      </p:pic>
      <p:pic>
        <p:nvPicPr>
          <p:cNvPr id="74" name="Picture 73"/>
          <p:cNvPicPr>
            <a:picLocks noChangeAspect="1"/>
          </p:cNvPicPr>
          <p:nvPr/>
        </p:nvPicPr>
        <p:blipFill>
          <a:blip r:embed="rId7"/>
          <a:stretch>
            <a:fillRect/>
          </a:stretch>
        </p:blipFill>
        <p:spPr>
          <a:xfrm>
            <a:off x="7145356" y="6204224"/>
            <a:ext cx="348958" cy="348958"/>
          </a:xfrm>
          <a:prstGeom prst="rect">
            <a:avLst/>
          </a:prstGeom>
        </p:spPr>
      </p:pic>
      <p:sp>
        <p:nvSpPr>
          <p:cNvPr id="5" name="TextBox 4"/>
          <p:cNvSpPr txBox="1"/>
          <p:nvPr/>
        </p:nvSpPr>
        <p:spPr>
          <a:xfrm>
            <a:off x="7528261" y="6121069"/>
            <a:ext cx="1544075" cy="369332"/>
          </a:xfrm>
          <a:prstGeom prst="rect">
            <a:avLst/>
          </a:prstGeom>
          <a:noFill/>
        </p:spPr>
        <p:txBody>
          <a:bodyPr wrap="none" rtlCol="0">
            <a:spAutoFit/>
          </a:bodyPr>
          <a:lstStyle/>
          <a:p>
            <a:r>
              <a:rPr lang="en-US" dirty="0" smtClean="0"/>
              <a:t>.  .  .  .  .  .  .  .  .</a:t>
            </a:r>
            <a:endParaRPr lang="en-US" dirty="0"/>
          </a:p>
        </p:txBody>
      </p:sp>
      <p:sp>
        <p:nvSpPr>
          <p:cNvPr id="75" name="Left-Right Arrow 74"/>
          <p:cNvSpPr/>
          <p:nvPr/>
        </p:nvSpPr>
        <p:spPr>
          <a:xfrm rot="12855654">
            <a:off x="2315278" y="2871702"/>
            <a:ext cx="1975333" cy="26431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TextBox 6"/>
          <p:cNvSpPr txBox="1"/>
          <p:nvPr/>
        </p:nvSpPr>
        <p:spPr>
          <a:xfrm>
            <a:off x="2664236" y="2691332"/>
            <a:ext cx="1197764" cy="646331"/>
          </a:xfrm>
          <a:prstGeom prst="rect">
            <a:avLst/>
          </a:prstGeom>
          <a:solidFill>
            <a:schemeClr val="bg1"/>
          </a:solidFill>
          <a:ln>
            <a:solidFill>
              <a:schemeClr val="tx1"/>
            </a:solidFill>
            <a:prstDash val="dot"/>
          </a:ln>
        </p:spPr>
        <p:txBody>
          <a:bodyPr wrap="none" rtlCol="0">
            <a:spAutoFit/>
          </a:bodyPr>
          <a:lstStyle/>
          <a:p>
            <a:pPr algn="ctr"/>
            <a:r>
              <a:rPr lang="en-US" dirty="0" smtClean="0">
                <a:latin typeface="Minion Pro"/>
                <a:cs typeface="Minion Pro"/>
              </a:rPr>
              <a:t>Expanding</a:t>
            </a:r>
          </a:p>
          <a:p>
            <a:pPr algn="ctr"/>
            <a:r>
              <a:rPr lang="en-US" dirty="0" smtClean="0">
                <a:latin typeface="Minion Pro"/>
                <a:cs typeface="Minion Pro"/>
              </a:rPr>
              <a:t>chasm</a:t>
            </a:r>
            <a:endParaRPr lang="en-US" dirty="0">
              <a:latin typeface="Minion Pro"/>
              <a:cs typeface="Minion Pro"/>
            </a:endParaRPr>
          </a:p>
        </p:txBody>
      </p:sp>
      <p:sp>
        <p:nvSpPr>
          <p:cNvPr id="12" name="Slide Number Placeholder 11"/>
          <p:cNvSpPr>
            <a:spLocks noGrp="1"/>
          </p:cNvSpPr>
          <p:nvPr>
            <p:ph type="sldNum" sz="quarter" idx="12"/>
          </p:nvPr>
        </p:nvSpPr>
        <p:spPr/>
        <p:txBody>
          <a:bodyPr/>
          <a:lstStyle/>
          <a:p>
            <a:fld id="{8A92EBC0-2756-0B49-BBEC-14BFE17E3BFD}" type="slidenum">
              <a:rPr lang="en-US" smtClean="0"/>
              <a:t>6</a:t>
            </a:fld>
            <a:endParaRPr lang="en-US"/>
          </a:p>
        </p:txBody>
      </p:sp>
    </p:spTree>
    <p:extLst>
      <p:ext uri="{BB962C8B-B14F-4D97-AF65-F5344CB8AC3E}">
        <p14:creationId xmlns:p14="http://schemas.microsoft.com/office/powerpoint/2010/main" val="2847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Consistency on Multicore</a:t>
            </a:r>
            <a:endParaRPr lang="en-US" dirty="0"/>
          </a:p>
        </p:txBody>
      </p:sp>
      <p:sp>
        <p:nvSpPr>
          <p:cNvPr id="3" name="Content Placeholder 2"/>
          <p:cNvSpPr>
            <a:spLocks noGrp="1"/>
          </p:cNvSpPr>
          <p:nvPr>
            <p:ph idx="1"/>
          </p:nvPr>
        </p:nvSpPr>
        <p:spPr>
          <a:xfrm>
            <a:off x="457200" y="3214379"/>
            <a:ext cx="8229600" cy="3507095"/>
          </a:xfrm>
        </p:spPr>
        <p:txBody>
          <a:bodyPr>
            <a:noAutofit/>
          </a:bodyPr>
          <a:lstStyle/>
          <a:p>
            <a:r>
              <a:rPr lang="en-US" sz="2400" dirty="0" smtClean="0"/>
              <a:t>Caches improve memory access latency</a:t>
            </a:r>
          </a:p>
          <a:p>
            <a:pPr lvl="1"/>
            <a:r>
              <a:rPr lang="en-US" sz="2000" dirty="0" smtClean="0"/>
              <a:t>Conflict with Multi-processing</a:t>
            </a:r>
          </a:p>
          <a:p>
            <a:r>
              <a:rPr lang="en-US" sz="2400" dirty="0" smtClean="0">
                <a:solidFill>
                  <a:srgbClr val="0000FF"/>
                </a:solidFill>
              </a:rPr>
              <a:t>Hardware Cache Coherence</a:t>
            </a:r>
            <a:r>
              <a:rPr lang="en-US" sz="2400" dirty="0" smtClean="0"/>
              <a:t> → Strong consistency</a:t>
            </a:r>
          </a:p>
          <a:p>
            <a:pPr lvl="1"/>
            <a:r>
              <a:rPr lang="en-US" sz="2000" dirty="0" smtClean="0"/>
              <a:t>DRF programs are </a:t>
            </a:r>
            <a:r>
              <a:rPr lang="en-US" sz="2000" dirty="0" smtClean="0">
                <a:solidFill>
                  <a:srgbClr val="008000"/>
                </a:solidFill>
              </a:rPr>
              <a:t>sequentially consistent</a:t>
            </a:r>
          </a:p>
          <a:p>
            <a:r>
              <a:rPr lang="en-US" sz="2400" dirty="0" smtClean="0"/>
              <a:t>Coherence mechanisms have become the </a:t>
            </a:r>
            <a:r>
              <a:rPr lang="en-US" sz="2400" dirty="0" smtClean="0">
                <a:solidFill>
                  <a:srgbClr val="FF0000"/>
                </a:solidFill>
              </a:rPr>
              <a:t>bottleneck</a:t>
            </a:r>
          </a:p>
          <a:p>
            <a:pPr lvl="1"/>
            <a:r>
              <a:rPr lang="en-US" sz="2000" dirty="0" smtClean="0"/>
              <a:t>Power requirements</a:t>
            </a:r>
            <a:endParaRPr lang="en-US" sz="2000" dirty="0"/>
          </a:p>
          <a:p>
            <a:pPr lvl="1"/>
            <a:r>
              <a:rPr lang="en-US" sz="2000" dirty="0" smtClean="0"/>
              <a:t>Complexity of coherence hardware</a:t>
            </a:r>
            <a:endParaRPr lang="en-US" sz="2000" dirty="0"/>
          </a:p>
          <a:p>
            <a:pPr lvl="1"/>
            <a:r>
              <a:rPr lang="en-US" sz="2000" dirty="0" smtClean="0"/>
              <a:t>Storage requirements of cache meta-data</a:t>
            </a:r>
            <a:endParaRPr lang="en-US" sz="2000" dirty="0"/>
          </a:p>
          <a:p>
            <a:pPr lvl="1"/>
            <a:r>
              <a:rPr lang="en-US" sz="2000" dirty="0" smtClean="0"/>
              <a:t>Heterogeneity : GPUs + FPGAs + Co-processors, </a:t>
            </a:r>
            <a:r>
              <a:rPr lang="en-US" sz="2000" dirty="0" err="1" smtClean="0"/>
              <a:t>etc</a:t>
            </a:r>
            <a:r>
              <a:rPr lang="en-US" sz="2000" dirty="0" smtClean="0"/>
              <a:t>,.</a:t>
            </a:r>
          </a:p>
        </p:txBody>
      </p:sp>
      <p:pic>
        <p:nvPicPr>
          <p:cNvPr id="6" name="Picture 5"/>
          <p:cNvPicPr>
            <a:picLocks noChangeAspect="1"/>
          </p:cNvPicPr>
          <p:nvPr/>
        </p:nvPicPr>
        <p:blipFill>
          <a:blip r:embed="rId4"/>
          <a:stretch>
            <a:fillRect/>
          </a:stretch>
        </p:blipFill>
        <p:spPr>
          <a:xfrm>
            <a:off x="2069263" y="947098"/>
            <a:ext cx="5029534" cy="2267282"/>
          </a:xfrm>
          <a:prstGeom prst="rect">
            <a:avLst/>
          </a:prstGeom>
        </p:spPr>
      </p:pic>
      <p:sp>
        <p:nvSpPr>
          <p:cNvPr id="7" name="Slide Number Placeholder 6"/>
          <p:cNvSpPr>
            <a:spLocks noGrp="1"/>
          </p:cNvSpPr>
          <p:nvPr>
            <p:ph type="sldNum" sz="quarter" idx="12"/>
          </p:nvPr>
        </p:nvSpPr>
        <p:spPr/>
        <p:txBody>
          <a:bodyPr/>
          <a:lstStyle/>
          <a:p>
            <a:fld id="{8A92EBC0-2756-0B49-BBEC-14BFE17E3BFD}" type="slidenum">
              <a:rPr lang="en-US" smtClean="0"/>
              <a:t>7</a:t>
            </a:fld>
            <a:endParaRPr lang="en-US" dirty="0"/>
          </a:p>
        </p:txBody>
      </p:sp>
    </p:spTree>
    <p:custDataLst>
      <p:tags r:id="rId1"/>
    </p:custDataLst>
    <p:extLst>
      <p:ext uri="{BB962C8B-B14F-4D97-AF65-F5344CB8AC3E}">
        <p14:creationId xmlns:p14="http://schemas.microsoft.com/office/powerpoint/2010/main" val="91114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Rise of Non-cache-coherent Hardware</a:t>
            </a:r>
            <a:endParaRPr lang="en-US" dirty="0"/>
          </a:p>
        </p:txBody>
      </p:sp>
      <p:sp>
        <p:nvSpPr>
          <p:cNvPr id="3" name="Content Placeholder 2"/>
          <p:cNvSpPr>
            <a:spLocks noGrp="1"/>
          </p:cNvSpPr>
          <p:nvPr>
            <p:ph idx="1"/>
          </p:nvPr>
        </p:nvSpPr>
        <p:spPr>
          <a:xfrm>
            <a:off x="457200" y="3622058"/>
            <a:ext cx="8229600" cy="2734292"/>
          </a:xfrm>
        </p:spPr>
        <p:txBody>
          <a:bodyPr>
            <a:normAutofit/>
          </a:bodyPr>
          <a:lstStyle/>
          <a:p>
            <a:r>
              <a:rPr lang="en-US" sz="2800" dirty="0" smtClean="0"/>
              <a:t>Hardware support</a:t>
            </a:r>
          </a:p>
          <a:p>
            <a:pPr lvl="1"/>
            <a:r>
              <a:rPr lang="en-US" sz="2400" dirty="0" smtClean="0"/>
              <a:t>No coherence </a:t>
            </a:r>
            <a:r>
              <a:rPr lang="en-US" sz="2400" dirty="0" smtClean="0">
                <a:sym typeface="Wingdings"/>
              </a:rPr>
              <a:t>…… coherence islands</a:t>
            </a:r>
          </a:p>
          <a:p>
            <a:r>
              <a:rPr lang="en-US" sz="2800" dirty="0" smtClean="0"/>
              <a:t>Programmer’s view</a:t>
            </a:r>
          </a:p>
          <a:p>
            <a:pPr lvl="1"/>
            <a:r>
              <a:rPr lang="en-US" sz="2400" i="1" dirty="0" smtClean="0"/>
              <a:t>No sequential consistency!</a:t>
            </a:r>
          </a:p>
          <a:p>
            <a:pPr lvl="1"/>
            <a:r>
              <a:rPr lang="en-US" sz="2400" dirty="0" smtClean="0"/>
              <a:t>MPI, TCP/IP, RDMA, </a:t>
            </a:r>
            <a:r>
              <a:rPr lang="en-US" sz="2400" dirty="0" err="1" smtClean="0"/>
              <a:t>etc</a:t>
            </a:r>
            <a:r>
              <a:rPr lang="en-US" sz="2400" dirty="0" smtClean="0"/>
              <a:t>,.</a:t>
            </a:r>
          </a:p>
        </p:txBody>
      </p:sp>
      <p:sp>
        <p:nvSpPr>
          <p:cNvPr id="4" name="Slide Number Placeholder 3"/>
          <p:cNvSpPr>
            <a:spLocks noGrp="1"/>
          </p:cNvSpPr>
          <p:nvPr>
            <p:ph type="sldNum" sz="quarter" idx="12"/>
          </p:nvPr>
        </p:nvSpPr>
        <p:spPr/>
        <p:txBody>
          <a:bodyPr/>
          <a:lstStyle/>
          <a:p>
            <a:fld id="{8A92EBC0-2756-0B49-BBEC-14BFE17E3BFD}" type="slidenum">
              <a:rPr lang="en-US" smtClean="0"/>
              <a:t>8</a:t>
            </a:fld>
            <a:endParaRPr lang="en-US"/>
          </a:p>
        </p:txBody>
      </p:sp>
      <p:pic>
        <p:nvPicPr>
          <p:cNvPr id="5" name="Picture 4"/>
          <p:cNvPicPr>
            <a:picLocks noChangeAspect="1"/>
          </p:cNvPicPr>
          <p:nvPr/>
        </p:nvPicPr>
        <p:blipFill>
          <a:blip r:embed="rId4"/>
          <a:stretch>
            <a:fillRect/>
          </a:stretch>
        </p:blipFill>
        <p:spPr>
          <a:xfrm>
            <a:off x="457200" y="1150938"/>
            <a:ext cx="2425700" cy="1612900"/>
          </a:xfrm>
          <a:prstGeom prst="rect">
            <a:avLst/>
          </a:prstGeom>
        </p:spPr>
      </p:pic>
      <p:sp>
        <p:nvSpPr>
          <p:cNvPr id="6" name="TextBox 5"/>
          <p:cNvSpPr txBox="1"/>
          <p:nvPr/>
        </p:nvSpPr>
        <p:spPr>
          <a:xfrm>
            <a:off x="1057948" y="2919956"/>
            <a:ext cx="1082348" cy="369332"/>
          </a:xfrm>
          <a:prstGeom prst="rect">
            <a:avLst/>
          </a:prstGeom>
          <a:noFill/>
        </p:spPr>
        <p:txBody>
          <a:bodyPr wrap="none" rtlCol="0">
            <a:spAutoFit/>
          </a:bodyPr>
          <a:lstStyle/>
          <a:p>
            <a:r>
              <a:rPr lang="en-US" dirty="0" smtClean="0">
                <a:latin typeface="Minion Pro"/>
                <a:cs typeface="Minion Pro"/>
              </a:rPr>
              <a:t>Intel SCC</a:t>
            </a:r>
            <a:endParaRPr lang="en-US" dirty="0">
              <a:latin typeface="Minion Pro"/>
              <a:cs typeface="Minion Pro"/>
            </a:endParaRPr>
          </a:p>
        </p:txBody>
      </p:sp>
      <p:pic>
        <p:nvPicPr>
          <p:cNvPr id="7" name="Picture 6"/>
          <p:cNvPicPr>
            <a:picLocks noChangeAspect="1"/>
          </p:cNvPicPr>
          <p:nvPr/>
        </p:nvPicPr>
        <p:blipFill>
          <a:blip r:embed="rId5"/>
          <a:stretch>
            <a:fillRect/>
          </a:stretch>
        </p:blipFill>
        <p:spPr>
          <a:xfrm>
            <a:off x="3171254" y="1150938"/>
            <a:ext cx="2743144" cy="1669877"/>
          </a:xfrm>
          <a:prstGeom prst="rect">
            <a:avLst/>
          </a:prstGeom>
        </p:spPr>
      </p:pic>
      <p:sp>
        <p:nvSpPr>
          <p:cNvPr id="8" name="TextBox 7"/>
          <p:cNvSpPr txBox="1"/>
          <p:nvPr/>
        </p:nvSpPr>
        <p:spPr>
          <a:xfrm>
            <a:off x="4220458" y="2919956"/>
            <a:ext cx="1056700" cy="369332"/>
          </a:xfrm>
          <a:prstGeom prst="rect">
            <a:avLst/>
          </a:prstGeom>
          <a:noFill/>
        </p:spPr>
        <p:txBody>
          <a:bodyPr wrap="none" rtlCol="0">
            <a:spAutoFit/>
          </a:bodyPr>
          <a:lstStyle/>
          <a:p>
            <a:r>
              <a:rPr lang="en-US" dirty="0" smtClean="0">
                <a:latin typeface="Minion Pro"/>
                <a:cs typeface="Minion Pro"/>
              </a:rPr>
              <a:t>Xeon Phi</a:t>
            </a:r>
            <a:endParaRPr lang="en-US" dirty="0">
              <a:latin typeface="Minion Pro"/>
              <a:cs typeface="Minion Pro"/>
            </a:endParaRPr>
          </a:p>
        </p:txBody>
      </p:sp>
      <p:pic>
        <p:nvPicPr>
          <p:cNvPr id="9" name="Picture 8"/>
          <p:cNvPicPr>
            <a:picLocks noChangeAspect="1"/>
          </p:cNvPicPr>
          <p:nvPr/>
        </p:nvPicPr>
        <p:blipFill>
          <a:blip r:embed="rId6"/>
          <a:stretch>
            <a:fillRect/>
          </a:stretch>
        </p:blipFill>
        <p:spPr>
          <a:xfrm>
            <a:off x="6167353" y="1150938"/>
            <a:ext cx="2847426" cy="1748813"/>
          </a:xfrm>
          <a:prstGeom prst="rect">
            <a:avLst/>
          </a:prstGeom>
        </p:spPr>
      </p:pic>
      <p:sp>
        <p:nvSpPr>
          <p:cNvPr id="10" name="TextBox 9"/>
          <p:cNvSpPr txBox="1"/>
          <p:nvPr/>
        </p:nvSpPr>
        <p:spPr>
          <a:xfrm>
            <a:off x="7069416" y="2919956"/>
            <a:ext cx="1306973" cy="369332"/>
          </a:xfrm>
          <a:prstGeom prst="rect">
            <a:avLst/>
          </a:prstGeom>
          <a:noFill/>
        </p:spPr>
        <p:txBody>
          <a:bodyPr wrap="none" rtlCol="0">
            <a:spAutoFit/>
          </a:bodyPr>
          <a:lstStyle/>
          <a:p>
            <a:r>
              <a:rPr lang="en-US" dirty="0" smtClean="0">
                <a:latin typeface="Minion Pro"/>
                <a:cs typeface="Minion Pro"/>
              </a:rPr>
              <a:t>Runnymede</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3802838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in the Cloud</a:t>
            </a:r>
            <a:endParaRPr lang="en-US" dirty="0"/>
          </a:p>
        </p:txBody>
      </p:sp>
      <p:sp>
        <p:nvSpPr>
          <p:cNvPr id="3" name="Content Placeholder 2"/>
          <p:cNvSpPr>
            <a:spLocks noGrp="1"/>
          </p:cNvSpPr>
          <p:nvPr>
            <p:ph idx="1"/>
          </p:nvPr>
        </p:nvSpPr>
        <p:spPr>
          <a:xfrm>
            <a:off x="457200" y="3026222"/>
            <a:ext cx="8229600" cy="3099941"/>
          </a:xfrm>
        </p:spPr>
        <p:txBody>
          <a:bodyPr>
            <a:normAutofit/>
          </a:bodyPr>
          <a:lstStyle/>
          <a:p>
            <a:r>
              <a:rPr lang="en-US" sz="2400" dirty="0"/>
              <a:t>Distributed stores</a:t>
            </a:r>
            <a:r>
              <a:rPr lang="en-US" sz="2400" dirty="0" smtClean="0"/>
              <a:t>:</a:t>
            </a:r>
          </a:p>
          <a:p>
            <a:pPr lvl="1"/>
            <a:r>
              <a:rPr lang="en-US" sz="2000" dirty="0" smtClean="0"/>
              <a:t>Shared memory abstraction for the cloud</a:t>
            </a:r>
          </a:p>
          <a:p>
            <a:pPr lvl="1"/>
            <a:r>
              <a:rPr lang="en-US" sz="2000" dirty="0" smtClean="0">
                <a:solidFill>
                  <a:srgbClr val="0000FF"/>
                </a:solidFill>
              </a:rPr>
              <a:t>Geo-replication</a:t>
            </a:r>
            <a:r>
              <a:rPr lang="en-US" sz="2000" dirty="0" smtClean="0"/>
              <a:t> </a:t>
            </a:r>
            <a:r>
              <a:rPr lang="en-US" sz="2000" dirty="0" smtClean="0">
                <a:sym typeface="Wingdings"/>
              </a:rPr>
              <a:t> </a:t>
            </a:r>
            <a:r>
              <a:rPr lang="en-US" sz="2000" dirty="0">
                <a:sym typeface="Wingdings"/>
              </a:rPr>
              <a:t>m</a:t>
            </a:r>
            <a:r>
              <a:rPr lang="en-US" sz="2000" dirty="0" smtClean="0"/>
              <a:t>inimizing latency, tolerate partial failures, availability</a:t>
            </a:r>
          </a:p>
          <a:p>
            <a:r>
              <a:rPr lang="en-US" sz="2400" dirty="0" smtClean="0"/>
              <a:t>CAP Theorem</a:t>
            </a:r>
            <a:r>
              <a:rPr lang="en-US" sz="2400" baseline="30000" dirty="0" smtClean="0"/>
              <a:t>[1]</a:t>
            </a:r>
            <a:r>
              <a:rPr lang="en-US" sz="2400" dirty="0" smtClean="0"/>
              <a:t> </a:t>
            </a:r>
            <a:r>
              <a:rPr lang="en-US" sz="2400" dirty="0" smtClean="0">
                <a:sym typeface="Wingdings"/>
              </a:rPr>
              <a:t> </a:t>
            </a:r>
            <a:r>
              <a:rPr lang="en-US" sz="2400" dirty="0">
                <a:sym typeface="Wingdings"/>
              </a:rPr>
              <a:t>N</a:t>
            </a:r>
            <a:r>
              <a:rPr lang="en-US" sz="2400" dirty="0" smtClean="0"/>
              <a:t>o </a:t>
            </a:r>
            <a:r>
              <a:rPr lang="en-US" sz="2400" dirty="0"/>
              <a:t>highly available, partition tolerant system can provide strong </a:t>
            </a:r>
            <a:r>
              <a:rPr lang="en-US" sz="2400" dirty="0" smtClean="0"/>
              <a:t>consistency</a:t>
            </a:r>
          </a:p>
          <a:p>
            <a:r>
              <a:rPr lang="en-US" sz="2400" i="1" dirty="0" smtClean="0">
                <a:solidFill>
                  <a:srgbClr val="FF0000"/>
                </a:solidFill>
              </a:rPr>
              <a:t>Live with eventual consistency!</a:t>
            </a:r>
          </a:p>
        </p:txBody>
      </p:sp>
      <p:sp>
        <p:nvSpPr>
          <p:cNvPr id="4" name="Slide Number Placeholder 3"/>
          <p:cNvSpPr>
            <a:spLocks noGrp="1"/>
          </p:cNvSpPr>
          <p:nvPr>
            <p:ph type="sldNum" sz="quarter" idx="12"/>
          </p:nvPr>
        </p:nvSpPr>
        <p:spPr/>
        <p:txBody>
          <a:bodyPr/>
          <a:lstStyle/>
          <a:p>
            <a:fld id="{8A92EBC0-2756-0B49-BBEC-14BFE17E3BFD}" type="slidenum">
              <a:rPr lang="en-US" smtClean="0"/>
              <a:t>9</a:t>
            </a:fld>
            <a:endParaRPr lang="en-US"/>
          </a:p>
        </p:txBody>
      </p:sp>
      <p:pic>
        <p:nvPicPr>
          <p:cNvPr id="5" name="Picture 4"/>
          <p:cNvPicPr>
            <a:picLocks noChangeAspect="1"/>
          </p:cNvPicPr>
          <p:nvPr/>
        </p:nvPicPr>
        <p:blipFill rotWithShape="1">
          <a:blip r:embed="rId4"/>
          <a:srcRect r="14770"/>
          <a:stretch/>
        </p:blipFill>
        <p:spPr>
          <a:xfrm>
            <a:off x="2038097" y="957880"/>
            <a:ext cx="4426203" cy="1886032"/>
          </a:xfrm>
          <a:prstGeom prst="rect">
            <a:avLst/>
          </a:prstGeom>
        </p:spPr>
      </p:pic>
      <p:sp>
        <p:nvSpPr>
          <p:cNvPr id="6" name="Rectangle 5"/>
          <p:cNvSpPr/>
          <p:nvPr/>
        </p:nvSpPr>
        <p:spPr>
          <a:xfrm>
            <a:off x="125421" y="6126163"/>
            <a:ext cx="9144000" cy="276999"/>
          </a:xfrm>
          <a:prstGeom prst="rect">
            <a:avLst/>
          </a:prstGeom>
        </p:spPr>
        <p:txBody>
          <a:bodyPr wrap="square">
            <a:spAutoFit/>
          </a:bodyPr>
          <a:lstStyle/>
          <a:p>
            <a:r>
              <a:rPr lang="en-US" sz="1200" dirty="0"/>
              <a:t>[1] N. Lynch el al., “Brewer's conjecture and the feasibility of consistent, available, partition-tolerant web services”, ACM SIGACT News, 2002.</a:t>
            </a:r>
          </a:p>
        </p:txBody>
      </p:sp>
      <p:pic>
        <p:nvPicPr>
          <p:cNvPr id="7" name="Picture 6"/>
          <p:cNvPicPr>
            <a:picLocks noChangeAspect="1"/>
          </p:cNvPicPr>
          <p:nvPr/>
        </p:nvPicPr>
        <p:blipFill>
          <a:blip r:embed="rId5"/>
          <a:stretch>
            <a:fillRect/>
          </a:stretch>
        </p:blipFill>
        <p:spPr>
          <a:xfrm>
            <a:off x="6553200" y="1115969"/>
            <a:ext cx="604923" cy="892262"/>
          </a:xfrm>
          <a:prstGeom prst="rect">
            <a:avLst/>
          </a:prstGeom>
        </p:spPr>
      </p:pic>
      <p:pic>
        <p:nvPicPr>
          <p:cNvPr id="9" name="Picture 8"/>
          <p:cNvPicPr>
            <a:picLocks noChangeAspect="1"/>
          </p:cNvPicPr>
          <p:nvPr/>
        </p:nvPicPr>
        <p:blipFill>
          <a:blip r:embed="rId6"/>
          <a:stretch>
            <a:fillRect/>
          </a:stretch>
        </p:blipFill>
        <p:spPr>
          <a:xfrm>
            <a:off x="6464300" y="2008231"/>
            <a:ext cx="741558" cy="856500"/>
          </a:xfrm>
          <a:prstGeom prst="rect">
            <a:avLst/>
          </a:prstGeom>
        </p:spPr>
      </p:pic>
      <p:pic>
        <p:nvPicPr>
          <p:cNvPr id="12" name="Picture 11"/>
          <p:cNvPicPr>
            <a:picLocks noChangeAspect="1"/>
          </p:cNvPicPr>
          <p:nvPr/>
        </p:nvPicPr>
        <p:blipFill>
          <a:blip r:embed="rId7"/>
          <a:stretch>
            <a:fillRect/>
          </a:stretch>
        </p:blipFill>
        <p:spPr>
          <a:xfrm>
            <a:off x="5439604" y="2166231"/>
            <a:ext cx="605595" cy="850900"/>
          </a:xfrm>
          <a:prstGeom prst="rect">
            <a:avLst/>
          </a:prstGeom>
        </p:spPr>
      </p:pic>
      <p:pic>
        <p:nvPicPr>
          <p:cNvPr id="17" name="Picture 16"/>
          <p:cNvPicPr>
            <a:picLocks noChangeAspect="1"/>
          </p:cNvPicPr>
          <p:nvPr/>
        </p:nvPicPr>
        <p:blipFill>
          <a:blip r:embed="rId8"/>
          <a:stretch>
            <a:fillRect/>
          </a:stretch>
        </p:blipFill>
        <p:spPr>
          <a:xfrm>
            <a:off x="5905500" y="2362200"/>
            <a:ext cx="571500" cy="88900"/>
          </a:xfrm>
          <a:prstGeom prst="rect">
            <a:avLst/>
          </a:prstGeom>
        </p:spPr>
      </p:pic>
      <p:pic>
        <p:nvPicPr>
          <p:cNvPr id="18" name="Picture 17"/>
          <p:cNvPicPr>
            <a:picLocks noChangeAspect="1"/>
          </p:cNvPicPr>
          <p:nvPr/>
        </p:nvPicPr>
        <p:blipFill>
          <a:blip r:embed="rId9"/>
          <a:stretch>
            <a:fillRect/>
          </a:stretch>
        </p:blipFill>
        <p:spPr>
          <a:xfrm>
            <a:off x="5163590" y="2463800"/>
            <a:ext cx="399627" cy="101600"/>
          </a:xfrm>
          <a:prstGeom prst="rect">
            <a:avLst/>
          </a:prstGeom>
        </p:spPr>
      </p:pic>
    </p:spTree>
    <p:custDataLst>
      <p:tags r:id="rId1"/>
    </p:custDataLst>
    <p:extLst>
      <p:ext uri="{BB962C8B-B14F-4D97-AF65-F5344CB8AC3E}">
        <p14:creationId xmlns:p14="http://schemas.microsoft.com/office/powerpoint/2010/main" val="487679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0.1|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5|0.1"/>
</p:tagLst>
</file>

<file path=ppt/tags/tag12.xml><?xml version="1.0" encoding="utf-8"?>
<p:tagLst xmlns:a="http://schemas.openxmlformats.org/drawingml/2006/main" xmlns:r="http://schemas.openxmlformats.org/officeDocument/2006/relationships" xmlns:p="http://schemas.openxmlformats.org/presentationml/2006/main">
  <p:tag name="TIMING" val="|0.1|0.4|0.3"/>
</p:tagLst>
</file>

<file path=ppt/tags/tag13.xml><?xml version="1.0" encoding="utf-8"?>
<p:tagLst xmlns:a="http://schemas.openxmlformats.org/drawingml/2006/main" xmlns:r="http://schemas.openxmlformats.org/officeDocument/2006/relationships" xmlns:p="http://schemas.openxmlformats.org/presentationml/2006/main">
  <p:tag name="TIMING" val="|12.4|8|15.4"/>
</p:tagLst>
</file>

<file path=ppt/tags/tag14.xml><?xml version="1.0" encoding="utf-8"?>
<p:tagLst xmlns:a="http://schemas.openxmlformats.org/drawingml/2006/main" xmlns:r="http://schemas.openxmlformats.org/officeDocument/2006/relationships" xmlns:p="http://schemas.openxmlformats.org/presentationml/2006/main">
  <p:tag name="TIMING" val="|16.7|0.5|11.2|5"/>
</p:tagLst>
</file>

<file path=ppt/tags/tag15.xml><?xml version="1.0" encoding="utf-8"?>
<p:tagLst xmlns:a="http://schemas.openxmlformats.org/drawingml/2006/main" xmlns:r="http://schemas.openxmlformats.org/officeDocument/2006/relationships" xmlns:p="http://schemas.openxmlformats.org/presentationml/2006/main">
  <p:tag name="TIMING" val="|13.3|6.3|14.4|11.7|30.3|34.3|15.5"/>
</p:tagLst>
</file>

<file path=ppt/tags/tag16.xml><?xml version="1.0" encoding="utf-8"?>
<p:tagLst xmlns:a="http://schemas.openxmlformats.org/drawingml/2006/main" xmlns:r="http://schemas.openxmlformats.org/officeDocument/2006/relationships" xmlns:p="http://schemas.openxmlformats.org/presentationml/2006/main">
  <p:tag name="TIMING" val="|29|17.2"/>
</p:tagLst>
</file>

<file path=ppt/tags/tag17.xml><?xml version="1.0" encoding="utf-8"?>
<p:tagLst xmlns:a="http://schemas.openxmlformats.org/drawingml/2006/main" xmlns:r="http://schemas.openxmlformats.org/officeDocument/2006/relationships" xmlns:p="http://schemas.openxmlformats.org/presentationml/2006/main">
  <p:tag name="TIMING" val="|39.6"/>
</p:tagLst>
</file>

<file path=ppt/tags/tag18.xml><?xml version="1.0" encoding="utf-8"?>
<p:tagLst xmlns:a="http://schemas.openxmlformats.org/drawingml/2006/main" xmlns:r="http://schemas.openxmlformats.org/officeDocument/2006/relationships" xmlns:p="http://schemas.openxmlformats.org/presentationml/2006/main">
  <p:tag name="TIMING" val="|27.7|13"/>
</p:tagLst>
</file>

<file path=ppt/tags/tag19.xml><?xml version="1.0" encoding="utf-8"?>
<p:tagLst xmlns:a="http://schemas.openxmlformats.org/drawingml/2006/main" xmlns:r="http://schemas.openxmlformats.org/officeDocument/2006/relationships" xmlns:p="http://schemas.openxmlformats.org/presentationml/2006/main">
  <p:tag name="TIMING" val="|16.7|9.5"/>
</p:tagLst>
</file>

<file path=ppt/tags/tag2.xml><?xml version="1.0" encoding="utf-8"?>
<p:tagLst xmlns:a="http://schemas.openxmlformats.org/drawingml/2006/main" xmlns:r="http://schemas.openxmlformats.org/officeDocument/2006/relationships" xmlns:p="http://schemas.openxmlformats.org/presentationml/2006/main">
  <p:tag name="TIMING" val="|0.3|0|0.1"/>
</p:tagLst>
</file>

<file path=ppt/tags/tag20.xml><?xml version="1.0" encoding="utf-8"?>
<p:tagLst xmlns:a="http://schemas.openxmlformats.org/drawingml/2006/main" xmlns:r="http://schemas.openxmlformats.org/officeDocument/2006/relationships" xmlns:p="http://schemas.openxmlformats.org/presentationml/2006/main">
  <p:tag name="TIMING" val="|29.4|19.6|0.7"/>
</p:tagLst>
</file>

<file path=ppt/tags/tag21.xml><?xml version="1.0" encoding="utf-8"?>
<p:tagLst xmlns:a="http://schemas.openxmlformats.org/drawingml/2006/main" xmlns:r="http://schemas.openxmlformats.org/officeDocument/2006/relationships" xmlns:p="http://schemas.openxmlformats.org/presentationml/2006/main">
  <p:tag name="TIMING" val="|12.1|8|4.9|22.9"/>
</p:tagLst>
</file>

<file path=ppt/tags/tag22.xml><?xml version="1.0" encoding="utf-8"?>
<p:tagLst xmlns:a="http://schemas.openxmlformats.org/drawingml/2006/main" xmlns:r="http://schemas.openxmlformats.org/officeDocument/2006/relationships" xmlns:p="http://schemas.openxmlformats.org/presentationml/2006/main">
  <p:tag name="TIMING" val="|29.2|14.9|28|10.8|50.8"/>
</p:tagLst>
</file>

<file path=ppt/tags/tag23.xml><?xml version="1.0" encoding="utf-8"?>
<p:tagLst xmlns:a="http://schemas.openxmlformats.org/drawingml/2006/main" xmlns:r="http://schemas.openxmlformats.org/officeDocument/2006/relationships" xmlns:p="http://schemas.openxmlformats.org/presentationml/2006/main">
  <p:tag name="TIMING" val="|43.5|50.3"/>
</p:tagLst>
</file>

<file path=ppt/tags/tag24.xml><?xml version="1.0" encoding="utf-8"?>
<p:tagLst xmlns:a="http://schemas.openxmlformats.org/drawingml/2006/main" xmlns:r="http://schemas.openxmlformats.org/officeDocument/2006/relationships" xmlns:p="http://schemas.openxmlformats.org/presentationml/2006/main">
  <p:tag name="TIMING" val="|27.3"/>
</p:tagLst>
</file>

<file path=ppt/tags/tag25.xml><?xml version="1.0" encoding="utf-8"?>
<p:tagLst xmlns:a="http://schemas.openxmlformats.org/drawingml/2006/main" xmlns:r="http://schemas.openxmlformats.org/officeDocument/2006/relationships" xmlns:p="http://schemas.openxmlformats.org/presentationml/2006/main">
  <p:tag name="TIMING" val="|8.8|22.7"/>
</p:tagLst>
</file>

<file path=ppt/tags/tag26.xml><?xml version="1.0" encoding="utf-8"?>
<p:tagLst xmlns:a="http://schemas.openxmlformats.org/drawingml/2006/main" xmlns:r="http://schemas.openxmlformats.org/officeDocument/2006/relationships" xmlns:p="http://schemas.openxmlformats.org/presentationml/2006/main">
  <p:tag name="TIMING" val="|47.9|13.9|8.5|22.6"/>
</p:tagLst>
</file>

<file path=ppt/tags/tag27.xml><?xml version="1.0" encoding="utf-8"?>
<p:tagLst xmlns:a="http://schemas.openxmlformats.org/drawingml/2006/main" xmlns:r="http://schemas.openxmlformats.org/officeDocument/2006/relationships" xmlns:p="http://schemas.openxmlformats.org/presentationml/2006/main">
  <p:tag name="TIMING" val="|10.3|3.9|3.1|2|3.3"/>
</p:tagLst>
</file>

<file path=ppt/tags/tag28.xml><?xml version="1.0" encoding="utf-8"?>
<p:tagLst xmlns:a="http://schemas.openxmlformats.org/drawingml/2006/main" xmlns:r="http://schemas.openxmlformats.org/officeDocument/2006/relationships" xmlns:p="http://schemas.openxmlformats.org/presentationml/2006/main">
  <p:tag name="TIMING" val="|0.7|0.4|0.2|0.2|0.3|0.3|0.3|0.4|0.4"/>
</p:tagLst>
</file>

<file path=ppt/tags/tag29.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4|0"/>
</p:tagLst>
</file>

<file path=ppt/tags/tag4.xml><?xml version="1.0" encoding="utf-8"?>
<p:tagLst xmlns:a="http://schemas.openxmlformats.org/drawingml/2006/main" xmlns:r="http://schemas.openxmlformats.org/officeDocument/2006/relationships" xmlns:p="http://schemas.openxmlformats.org/presentationml/2006/main">
  <p:tag name="TIMING" val="|0.1|0"/>
</p:tagLst>
</file>

<file path=ppt/tags/tag5.xml><?xml version="1.0" encoding="utf-8"?>
<p:tagLst xmlns:a="http://schemas.openxmlformats.org/drawingml/2006/main" xmlns:r="http://schemas.openxmlformats.org/officeDocument/2006/relationships" xmlns:p="http://schemas.openxmlformats.org/presentationml/2006/main">
  <p:tag name="TIMING" val="|0.2|0.2"/>
</p:tagLst>
</file>

<file path=ppt/tags/tag6.xml><?xml version="1.0" encoding="utf-8"?>
<p:tagLst xmlns:a="http://schemas.openxmlformats.org/drawingml/2006/main" xmlns:r="http://schemas.openxmlformats.org/officeDocument/2006/relationships" xmlns:p="http://schemas.openxmlformats.org/presentationml/2006/main">
  <p:tag name="TIMING" val="|0.2|0.3"/>
</p:tagLst>
</file>

<file path=ppt/tags/tag7.xml><?xml version="1.0" encoding="utf-8"?>
<p:tagLst xmlns:a="http://schemas.openxmlformats.org/drawingml/2006/main" xmlns:r="http://schemas.openxmlformats.org/officeDocument/2006/relationships" xmlns:p="http://schemas.openxmlformats.org/presentationml/2006/main">
  <p:tag name="TIMING" val="|0.1|0.1"/>
</p:tagLst>
</file>

<file path=ppt/tags/tag8.xml><?xml version="1.0" encoding="utf-8"?>
<p:tagLst xmlns:a="http://schemas.openxmlformats.org/drawingml/2006/main" xmlns:r="http://schemas.openxmlformats.org/officeDocument/2006/relationships" xmlns:p="http://schemas.openxmlformats.org/presentationml/2006/main">
  <p:tag name="TIMING" val="|0.1|0.1|0.1"/>
</p:tagLst>
</file>

<file path=ppt/tags/tag9.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6778</TotalTime>
  <Words>5152</Words>
  <Application>Microsoft Macintosh PowerPoint</Application>
  <PresentationFormat>On-screen Show (4:3)</PresentationFormat>
  <Paragraphs>890</Paragraphs>
  <Slides>57</Slides>
  <Notes>30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Functional Programming Abstractions for Weakly Consistent Systems</vt:lpstr>
      <vt:lpstr>Outline</vt:lpstr>
      <vt:lpstr>PowerPoint Presentation</vt:lpstr>
      <vt:lpstr>PowerPoint Presentation</vt:lpstr>
      <vt:lpstr>PowerPoint Presentation</vt:lpstr>
      <vt:lpstr>PowerPoint Presentation</vt:lpstr>
      <vt:lpstr>Strong Consistency on Multicore</vt:lpstr>
      <vt:lpstr>Rise of Non-cache-coherent Hardware</vt:lpstr>
      <vt:lpstr>Consistency in the Cloud</vt:lpstr>
      <vt:lpstr>Programming under Eventual Consistency </vt:lpstr>
      <vt:lpstr>Programming under Eventual Consistency </vt:lpstr>
      <vt:lpstr>Programming under Eventual Consistency </vt:lpstr>
      <vt:lpstr>Programming under Eventual Consistency </vt:lpstr>
      <vt:lpstr>Programming under Eventual Consistency </vt:lpstr>
      <vt:lpstr>PowerPoint Presentation</vt:lpstr>
      <vt:lpstr>Key Observation</vt:lpstr>
      <vt:lpstr>Thesis</vt:lpstr>
      <vt:lpstr>Aneris : Coherent Shared Memory on the Intel SCC</vt:lpstr>
      <vt:lpstr>Intel SCC: Programmer’s View</vt:lpstr>
      <vt:lpstr>Context: MultiMLton on the Intel SCC</vt:lpstr>
      <vt:lpstr>Local Collector (LC)</vt:lpstr>
      <vt:lpstr>Procrastinating Collector (PRC)</vt:lpstr>
      <vt:lpstr>Software-managed Coherence (SMC)</vt:lpstr>
      <vt:lpstr>Results</vt:lpstr>
      <vt:lpstr>Aneris :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Quelea</vt:lpstr>
      <vt:lpstr>Quelea: Convergence</vt:lpstr>
      <vt:lpstr>Quelea: Consistency</vt:lpstr>
      <vt:lpstr>Bank Account RDT</vt:lpstr>
      <vt:lpstr>Bank Account Contracts</vt:lpstr>
      <vt:lpstr>Implementation</vt:lpstr>
      <vt:lpstr>Evaluation: Classification</vt:lpstr>
      <vt:lpstr>Quelea: Conclusions</vt:lpstr>
      <vt:lpstr>Summary</vt:lpstr>
      <vt:lpstr>Publications</vt:lpstr>
      <vt:lpstr>Future Work</vt:lpstr>
      <vt:lpstr>Thank you!</vt:lpstr>
      <vt:lpstr>Channel Consistency (1)</vt:lpstr>
      <vt:lpstr>PowerPoint Presentation</vt:lpstr>
      <vt:lpstr>Summarization</vt:lpstr>
      <vt:lpstr>PowerPoint Presentation</vt:lpstr>
      <vt:lpstr>PowerPoint Presentation</vt:lpstr>
      <vt:lpstr>PowerPoint Presentation</vt:lpstr>
      <vt:lpstr>PowerPoint Presentation</vt:lpstr>
      <vt:lpstr>Store Contracts</vt:lpstr>
      <vt:lpstr>Performance Evaluation: Bank Account</vt:lpstr>
      <vt:lpstr>Prelim Milestones (1)</vt:lpstr>
      <vt:lpstr>Prelim Milestones (2)</vt:lpstr>
    </vt:vector>
  </TitlesOfParts>
  <Company>Fort St.George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Midkiff</dc:creator>
  <cp:lastModifiedBy>Sam Midkiff</cp:lastModifiedBy>
  <cp:revision>182</cp:revision>
  <dcterms:created xsi:type="dcterms:W3CDTF">2014-11-22T18:53:43Z</dcterms:created>
  <dcterms:modified xsi:type="dcterms:W3CDTF">2014-12-02T12:20:56Z</dcterms:modified>
</cp:coreProperties>
</file>